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2"/>
  </p:notesMasterIdLst>
  <p:sldIdLst>
    <p:sldId id="2147472669" r:id="rId3"/>
    <p:sldId id="2147472661" r:id="rId4"/>
    <p:sldId id="2147472673" r:id="rId5"/>
    <p:sldId id="2147472671" r:id="rId6"/>
    <p:sldId id="2147472676" r:id="rId7"/>
    <p:sldId id="2147472677" r:id="rId8"/>
    <p:sldId id="2147472672" r:id="rId9"/>
    <p:sldId id="2147472674" r:id="rId10"/>
    <p:sldId id="21474726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chedule-at-a-Glance" id="{6CA6D041-E921-4A5A-BD30-E599FE19E38D}">
          <p14:sldIdLst>
            <p14:sldId id="2147472669"/>
            <p14:sldId id="2147472661"/>
            <p14:sldId id="2147472673"/>
            <p14:sldId id="2147472671"/>
            <p14:sldId id="2147472676"/>
            <p14:sldId id="2147472677"/>
            <p14:sldId id="2147472672"/>
            <p14:sldId id="2147472674"/>
            <p14:sldId id="21474726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DA82"/>
    <a:srgbClr val="A17D5E"/>
    <a:srgbClr val="053399"/>
    <a:srgbClr val="001F5F"/>
    <a:srgbClr val="F2D6B0"/>
    <a:srgbClr val="F7D5D7"/>
    <a:srgbClr val="005193"/>
    <a:srgbClr val="63FADB"/>
    <a:srgbClr val="F6A4BC"/>
    <a:srgbClr val="69C6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94648"/>
  </p:normalViewPr>
  <p:slideViewPr>
    <p:cSldViewPr snapToGrid="0">
      <p:cViewPr varScale="1">
        <p:scale>
          <a:sx n="112" d="100"/>
          <a:sy n="112" d="100"/>
        </p:scale>
        <p:origin x="5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61C02-CA80-8A4E-9B97-B496CE8C4468}" type="datetimeFigureOut">
              <a:rPr lang="en-US" smtClean="0"/>
              <a:t>3/9/23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F394F-BF74-BC48-BD37-076B8D62836E}" type="slidenum">
              <a:rPr lang="en-US" smtClean="0"/>
              <a:t>‹#›</a:t>
            </a:fld>
            <a:endParaRPr lang="en-US"/>
          </a:p>
        </p:txBody>
      </p:sp>
    </p:spTree>
    <p:extLst>
      <p:ext uri="{BB962C8B-B14F-4D97-AF65-F5344CB8AC3E}">
        <p14:creationId xmlns:p14="http://schemas.microsoft.com/office/powerpoint/2010/main" val="2557563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394F-BF74-BC48-BD37-076B8D62836E}" type="slidenum">
              <a:rPr lang="en-US" smtClean="0"/>
              <a:t>2</a:t>
            </a:fld>
            <a:endParaRPr lang="en-US"/>
          </a:p>
        </p:txBody>
      </p:sp>
    </p:spTree>
    <p:extLst>
      <p:ext uri="{BB962C8B-B14F-4D97-AF65-F5344CB8AC3E}">
        <p14:creationId xmlns:p14="http://schemas.microsoft.com/office/powerpoint/2010/main" val="3115181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394F-BF74-BC48-BD37-076B8D62836E}" type="slidenum">
              <a:rPr lang="en-US" smtClean="0"/>
              <a:t>3</a:t>
            </a:fld>
            <a:endParaRPr lang="en-US"/>
          </a:p>
        </p:txBody>
      </p:sp>
    </p:spTree>
    <p:extLst>
      <p:ext uri="{BB962C8B-B14F-4D97-AF65-F5344CB8AC3E}">
        <p14:creationId xmlns:p14="http://schemas.microsoft.com/office/powerpoint/2010/main" val="292451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394F-BF74-BC48-BD37-076B8D62836E}" type="slidenum">
              <a:rPr lang="en-US" smtClean="0"/>
              <a:t>4</a:t>
            </a:fld>
            <a:endParaRPr lang="en-US"/>
          </a:p>
        </p:txBody>
      </p:sp>
    </p:spTree>
    <p:extLst>
      <p:ext uri="{BB962C8B-B14F-4D97-AF65-F5344CB8AC3E}">
        <p14:creationId xmlns:p14="http://schemas.microsoft.com/office/powerpoint/2010/main" val="269416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394F-BF74-BC48-BD37-076B8D62836E}" type="slidenum">
              <a:rPr lang="en-US" smtClean="0"/>
              <a:t>5</a:t>
            </a:fld>
            <a:endParaRPr lang="en-US"/>
          </a:p>
        </p:txBody>
      </p:sp>
    </p:spTree>
    <p:extLst>
      <p:ext uri="{BB962C8B-B14F-4D97-AF65-F5344CB8AC3E}">
        <p14:creationId xmlns:p14="http://schemas.microsoft.com/office/powerpoint/2010/main" val="2773012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394F-BF74-BC48-BD37-076B8D62836E}" type="slidenum">
              <a:rPr lang="en-US" smtClean="0"/>
              <a:t>6</a:t>
            </a:fld>
            <a:endParaRPr lang="en-US"/>
          </a:p>
        </p:txBody>
      </p:sp>
    </p:spTree>
    <p:extLst>
      <p:ext uri="{BB962C8B-B14F-4D97-AF65-F5344CB8AC3E}">
        <p14:creationId xmlns:p14="http://schemas.microsoft.com/office/powerpoint/2010/main" val="86239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394F-BF74-BC48-BD37-076B8D62836E}" type="slidenum">
              <a:rPr lang="en-US" smtClean="0"/>
              <a:t>7</a:t>
            </a:fld>
            <a:endParaRPr lang="en-US"/>
          </a:p>
        </p:txBody>
      </p:sp>
    </p:spTree>
    <p:extLst>
      <p:ext uri="{BB962C8B-B14F-4D97-AF65-F5344CB8AC3E}">
        <p14:creationId xmlns:p14="http://schemas.microsoft.com/office/powerpoint/2010/main" val="367418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394F-BF74-BC48-BD37-076B8D62836E}" type="slidenum">
              <a:rPr lang="en-US" smtClean="0"/>
              <a:t>8</a:t>
            </a:fld>
            <a:endParaRPr lang="en-US"/>
          </a:p>
        </p:txBody>
      </p:sp>
    </p:spTree>
    <p:extLst>
      <p:ext uri="{BB962C8B-B14F-4D97-AF65-F5344CB8AC3E}">
        <p14:creationId xmlns:p14="http://schemas.microsoft.com/office/powerpoint/2010/main" val="2874461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394F-BF74-BC48-BD37-076B8D62836E}" type="slidenum">
              <a:rPr lang="en-US" smtClean="0"/>
              <a:t>9</a:t>
            </a:fld>
            <a:endParaRPr lang="en-US"/>
          </a:p>
        </p:txBody>
      </p:sp>
    </p:spTree>
    <p:extLst>
      <p:ext uri="{BB962C8B-B14F-4D97-AF65-F5344CB8AC3E}">
        <p14:creationId xmlns:p14="http://schemas.microsoft.com/office/powerpoint/2010/main" val="767973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2.emf"/><Relationship Id="rId4" Type="http://schemas.openxmlformats.org/officeDocument/2006/relationships/oleObject" Target="../embeddings/oleObject3.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000" y="576000"/>
            <a:ext cx="8228275" cy="3895639"/>
          </a:xfrm>
        </p:spPr>
        <p:txBody>
          <a:bodyPr anchor="t" anchorCtr="0"/>
          <a:lstStyle>
            <a:lvl1pPr algn="l">
              <a:lnSpc>
                <a:spcPct val="83000"/>
              </a:lnSpc>
              <a:defRPr sz="6500">
                <a:solidFill>
                  <a:schemeClr val="bg1"/>
                </a:solidFill>
              </a:defRPr>
            </a:lvl1pPr>
          </a:lstStyle>
          <a:p>
            <a:r>
              <a:rPr lang="en-US"/>
              <a:t>Click to edit Master title style</a:t>
            </a:r>
          </a:p>
        </p:txBody>
      </p:sp>
      <p:sp>
        <p:nvSpPr>
          <p:cNvPr id="3" name="Subtitle 2"/>
          <p:cNvSpPr>
            <a:spLocks noGrp="1"/>
          </p:cNvSpPr>
          <p:nvPr>
            <p:ph type="subTitle" idx="1"/>
          </p:nvPr>
        </p:nvSpPr>
        <p:spPr>
          <a:xfrm>
            <a:off x="576000" y="4896000"/>
            <a:ext cx="8228275" cy="1462823"/>
          </a:xfrm>
        </p:spPr>
        <p:txBody>
          <a:bodyPr tIns="0" anchor="b" anchorCtr="0"/>
          <a:lstStyle>
            <a:lvl1pPr marL="0" indent="0" algn="l">
              <a:spcBef>
                <a:spcPts val="0"/>
              </a:spcBef>
              <a:buFont typeface="Arial" panose="020B0604020202020204" pitchFamily="34" charset="0"/>
              <a:buChar char="​"/>
              <a:defRPr sz="2000">
                <a:solidFill>
                  <a:schemeClr val="bg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4" name="Date_DateCustomA" hidden="1"/>
          <p:cNvSpPr>
            <a:spLocks noGrp="1"/>
          </p:cNvSpPr>
          <p:nvPr>
            <p:ph type="dt" sz="half" idx="10"/>
          </p:nvPr>
        </p:nvSpPr>
        <p:spPr>
          <a:xfrm>
            <a:off x="0" y="7020000"/>
            <a:ext cx="0" cy="0"/>
          </a:xfrm>
        </p:spPr>
        <p:txBody>
          <a:bodyPr/>
          <a:lstStyle>
            <a:lvl1pPr>
              <a:defRPr sz="100">
                <a:noFill/>
              </a:defRPr>
            </a:lvl1pPr>
          </a:lstStyle>
          <a:p>
            <a:fld id="{E2FECF34-1952-41E3-9D80-AE3F242E2DEC}" type="datetime1">
              <a:rPr lang="en-US" smtClean="0"/>
              <a:pPr/>
              <a:t>3/9/23</a:t>
            </a:fld>
            <a:endParaRPr lang="en-US"/>
          </a:p>
        </p:txBody>
      </p:sp>
      <p:sp>
        <p:nvSpPr>
          <p:cNvPr id="5" name="FLD_PresentationTitle" hidden="1"/>
          <p:cNvSpPr>
            <a:spLocks noGrp="1"/>
          </p:cNvSpPr>
          <p:nvPr>
            <p:ph type="ftr" sz="quarter" idx="11"/>
          </p:nvPr>
        </p:nvSpPr>
        <p:spPr>
          <a:xfrm>
            <a:off x="0" y="7020000"/>
            <a:ext cx="0" cy="0"/>
          </a:xfrm>
        </p:spPr>
        <p:txBody>
          <a:bodyPr/>
          <a:lstStyle>
            <a:lvl1pPr>
              <a:defRPr sz="100">
                <a:noFill/>
              </a:defRPr>
            </a:lvl1pPr>
          </a:lstStyle>
          <a:p>
            <a:endParaRPr lang="en-US"/>
          </a:p>
        </p:txBody>
      </p:sp>
      <p:sp>
        <p:nvSpPr>
          <p:cNvPr id="6" name="Slide Number Placeholder 5" hidden="1"/>
          <p:cNvSpPr>
            <a:spLocks noGrp="1"/>
          </p:cNvSpPr>
          <p:nvPr>
            <p:ph type="sldNum" sz="quarter" idx="12"/>
          </p:nvPr>
        </p:nvSpPr>
        <p:spPr>
          <a:xfrm>
            <a:off x="0" y="7020000"/>
            <a:ext cx="0" cy="0"/>
          </a:xfrm>
        </p:spPr>
        <p:txBody>
          <a:bodyPr/>
          <a:lstStyle>
            <a:lvl1pPr>
              <a:defRPr sz="100">
                <a:noFill/>
              </a:defRPr>
            </a:lvl1pPr>
          </a:lstStyle>
          <a:p>
            <a:fld id="{24C8C45C-947F-4981-8B3F-4F32E973C901}" type="slidenum">
              <a:rPr lang="en-US" smtClean="0"/>
              <a:pPr/>
              <a:t>‹#›</a:t>
            </a:fld>
            <a:endParaRPr lang="en-US"/>
          </a:p>
        </p:txBody>
      </p:sp>
      <p:pic>
        <p:nvPicPr>
          <p:cNvPr id="9" name="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21600" y="5522400"/>
            <a:ext cx="2592000" cy="754204"/>
          </a:xfrm>
          <a:prstGeom prst="rect">
            <a:avLst/>
          </a:prstGeom>
        </p:spPr>
      </p:pic>
    </p:spTree>
    <p:extLst>
      <p:ext uri="{BB962C8B-B14F-4D97-AF65-F5344CB8AC3E}">
        <p14:creationId xmlns:p14="http://schemas.microsoft.com/office/powerpoint/2010/main" val="1386154752"/>
      </p:ext>
    </p:extLst>
  </p:cSld>
  <p:clrMapOvr>
    <a:masterClrMapping/>
  </p:clrMapOvr>
  <p:extLst>
    <p:ext uri="{DCECCB84-F9BA-43D5-87BE-67443E8EF086}">
      <p15:sldGuideLst xmlns:p15="http://schemas.microsoft.com/office/powerpoint/2012/main">
        <p15:guide id="1" pos="5546">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75997" y="576000"/>
            <a:ext cx="5412053" cy="505668"/>
          </a:xfrm>
        </p:spPr>
        <p:txBody>
          <a:bodyPr/>
          <a:lstStyle/>
          <a:p>
            <a:r>
              <a:rPr lang="en-US"/>
              <a:t>Click to edit Master title style</a:t>
            </a:r>
          </a:p>
        </p:txBody>
      </p:sp>
      <p:sp>
        <p:nvSpPr>
          <p:cNvPr id="9" name="Subtitle 2"/>
          <p:cNvSpPr>
            <a:spLocks noGrp="1"/>
          </p:cNvSpPr>
          <p:nvPr>
            <p:ph type="subTitle" idx="14"/>
          </p:nvPr>
        </p:nvSpPr>
        <p:spPr>
          <a:xfrm>
            <a:off x="575998" y="1062421"/>
            <a:ext cx="5412053"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10" name="Text Placeholder 3"/>
          <p:cNvSpPr>
            <a:spLocks noGrp="1"/>
          </p:cNvSpPr>
          <p:nvPr>
            <p:ph type="body" sz="quarter" idx="13"/>
          </p:nvPr>
        </p:nvSpPr>
        <p:spPr>
          <a:xfrm>
            <a:off x="576263" y="1806575"/>
            <a:ext cx="5410200" cy="447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4"/>
          <p:cNvSpPr>
            <a:spLocks noGrp="1"/>
          </p:cNvSpPr>
          <p:nvPr>
            <p:ph type="pic" idx="1"/>
          </p:nvPr>
        </p:nvSpPr>
        <p:spPr>
          <a:xfrm>
            <a:off x="6203950" y="684000"/>
            <a:ext cx="5411536" cy="559615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_DateCustomA"/>
          <p:cNvSpPr>
            <a:spLocks noGrp="1"/>
          </p:cNvSpPr>
          <p:nvPr>
            <p:ph type="dt" sz="half" idx="10"/>
          </p:nvPr>
        </p:nvSpPr>
        <p:spPr/>
        <p:txBody>
          <a:bodyPr/>
          <a:lstStyle/>
          <a:p>
            <a:fld id="{054CD00D-E014-40BE-9A6E-F3050C10444D}" type="datetime1">
              <a:rPr lang="en-US" smtClean="0"/>
              <a:t>3/9/23</a:t>
            </a:fld>
            <a:endParaRPr lang="en-US"/>
          </a:p>
        </p:txBody>
      </p:sp>
      <p:sp>
        <p:nvSpPr>
          <p:cNvPr id="6" name="FLD_PresentationTitle"/>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8C45C-947F-4981-8B3F-4F32E973C901}" type="slidenum">
              <a:rPr lang="en-US" smtClean="0"/>
              <a:t>‹#›</a:t>
            </a:fld>
            <a:endParaRPr lang="en-US"/>
          </a:p>
        </p:txBody>
      </p:sp>
    </p:spTree>
    <p:extLst>
      <p:ext uri="{BB962C8B-B14F-4D97-AF65-F5344CB8AC3E}">
        <p14:creationId xmlns:p14="http://schemas.microsoft.com/office/powerpoint/2010/main" val="318327130"/>
      </p:ext>
    </p:extLst>
  </p:cSld>
  <p:clrMapOvr>
    <a:masterClrMapping/>
  </p:clrMapOvr>
  <p:extLst>
    <p:ext uri="{DCECCB84-F9BA-43D5-87BE-67443E8EF086}">
      <p15:sldGuideLst xmlns:p15="http://schemas.microsoft.com/office/powerpoint/2012/main">
        <p15:guide id="1" pos="3908">
          <p15:clr>
            <a:srgbClr val="F26B43"/>
          </p15:clr>
        </p15:guide>
        <p15:guide id="2" pos="3772">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575998" y="576000"/>
            <a:ext cx="5416816" cy="505668"/>
          </a:xfrm>
        </p:spPr>
        <p:txBody>
          <a:bodyPr/>
          <a:lstStyle/>
          <a:p>
            <a:r>
              <a:rPr lang="en-US"/>
              <a:t>Click to edit Master title style</a:t>
            </a:r>
          </a:p>
        </p:txBody>
      </p:sp>
      <p:sp>
        <p:nvSpPr>
          <p:cNvPr id="9" name="Subtitle 2"/>
          <p:cNvSpPr>
            <a:spLocks noGrp="1"/>
          </p:cNvSpPr>
          <p:nvPr>
            <p:ph type="subTitle" idx="13"/>
          </p:nvPr>
        </p:nvSpPr>
        <p:spPr>
          <a:xfrm>
            <a:off x="575998" y="1062421"/>
            <a:ext cx="5416815"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3" name="Content Placeholder 3"/>
          <p:cNvSpPr>
            <a:spLocks noGrp="1"/>
          </p:cNvSpPr>
          <p:nvPr>
            <p:ph idx="1"/>
          </p:nvPr>
        </p:nvSpPr>
        <p:spPr>
          <a:xfrm>
            <a:off x="575998" y="1806575"/>
            <a:ext cx="5410800"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4"/>
          <p:cNvSpPr>
            <a:spLocks noGrp="1"/>
          </p:cNvSpPr>
          <p:nvPr>
            <p:ph idx="14"/>
          </p:nvPr>
        </p:nvSpPr>
        <p:spPr>
          <a:xfrm>
            <a:off x="6204775" y="684000"/>
            <a:ext cx="5410800" cy="55961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_DateCustomA"/>
          <p:cNvSpPr>
            <a:spLocks noGrp="1"/>
          </p:cNvSpPr>
          <p:nvPr>
            <p:ph type="dt" sz="half" idx="10"/>
          </p:nvPr>
        </p:nvSpPr>
        <p:spPr/>
        <p:txBody>
          <a:bodyPr/>
          <a:lstStyle/>
          <a:p>
            <a:fld id="{5CEE3B6F-DA9A-4BDD-B21C-87AC44AF2C2F}" type="datetime1">
              <a:rPr lang="en-US" noProof="0" smtClean="0"/>
              <a:t>3/9/23</a:t>
            </a:fld>
            <a:endParaRPr lang="en-US" noProof="0"/>
          </a:p>
        </p:txBody>
      </p:sp>
      <p:sp>
        <p:nvSpPr>
          <p:cNvPr id="5" name="FLD_PresentationTitle"/>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859873C9-BF5D-4A9A-BB31-45BBB7BABAF7}" type="slidenum">
              <a:rPr lang="en-US" noProof="0" smtClean="0"/>
              <a:t>‹#›</a:t>
            </a:fld>
            <a:endParaRPr lang="en-US" noProof="0"/>
          </a:p>
        </p:txBody>
      </p:sp>
    </p:spTree>
    <p:extLst>
      <p:ext uri="{BB962C8B-B14F-4D97-AF65-F5344CB8AC3E}">
        <p14:creationId xmlns:p14="http://schemas.microsoft.com/office/powerpoint/2010/main" val="3652075171"/>
      </p:ext>
    </p:extLst>
  </p:cSld>
  <p:clrMapOvr>
    <a:masterClrMapping/>
  </p:clrMapOvr>
  <p:extLst>
    <p:ext uri="{DCECCB84-F9BA-43D5-87BE-67443E8EF086}">
      <p15:sldGuideLst xmlns:p15="http://schemas.microsoft.com/office/powerpoint/2012/main">
        <p15:guide id="1" pos="3908">
          <p15:clr>
            <a:srgbClr val="F26B43"/>
          </p15:clr>
        </p15:guide>
        <p15:guide id="2" pos="3775">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998" y="970157"/>
            <a:ext cx="11039488" cy="2571340"/>
          </a:xfrm>
        </p:spPr>
        <p:txBody>
          <a:bodyPr anchor="ctr" anchorCtr="0"/>
          <a:lstStyle>
            <a:lvl1pPr algn="ctr">
              <a:lnSpc>
                <a:spcPct val="94000"/>
              </a:lnSpc>
              <a:defRPr sz="3000" b="0">
                <a:solidFill>
                  <a:schemeClr val="accent4"/>
                </a:solidFill>
              </a:defRPr>
            </a:lvl1pPr>
          </a:lstStyle>
          <a:p>
            <a:r>
              <a:rPr lang="en-US"/>
              <a:t>Click to edit Master title style </a:t>
            </a:r>
          </a:p>
        </p:txBody>
      </p:sp>
      <p:sp>
        <p:nvSpPr>
          <p:cNvPr id="8" name="Text Placeholder 2"/>
          <p:cNvSpPr>
            <a:spLocks noGrp="1"/>
          </p:cNvSpPr>
          <p:nvPr>
            <p:ph type="body" sz="quarter" idx="13"/>
          </p:nvPr>
        </p:nvSpPr>
        <p:spPr>
          <a:xfrm>
            <a:off x="575997" y="4993419"/>
            <a:ext cx="2599200" cy="389614"/>
          </a:xfrm>
        </p:spPr>
        <p:txBody>
          <a:bodyPr lIns="612000" rIns="612000"/>
          <a:lstStyle>
            <a:lvl1pPr marL="0" indent="0" algn="ctr">
              <a:lnSpc>
                <a:spcPct val="95000"/>
              </a:lnSpc>
              <a:buNone/>
              <a:defRPr sz="1400" b="1">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
        <p:nvSpPr>
          <p:cNvPr id="18" name="Text Placeholder 3"/>
          <p:cNvSpPr>
            <a:spLocks noGrp="1"/>
          </p:cNvSpPr>
          <p:nvPr userDrawn="1">
            <p:ph type="body" sz="quarter" idx="15"/>
          </p:nvPr>
        </p:nvSpPr>
        <p:spPr>
          <a:xfrm>
            <a:off x="3391200" y="4993419"/>
            <a:ext cx="2599200" cy="389614"/>
          </a:xfrm>
        </p:spPr>
        <p:txBody>
          <a:bodyPr lIns="612000" rIns="612000"/>
          <a:lstStyle>
            <a:lvl1pPr marL="0" indent="0" algn="ctr">
              <a:lnSpc>
                <a:spcPct val="95000"/>
              </a:lnSpc>
              <a:buNone/>
              <a:defRPr sz="1400" b="1">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
        <p:nvSpPr>
          <p:cNvPr id="27" name="Text Placeholder 4"/>
          <p:cNvSpPr>
            <a:spLocks noGrp="1"/>
          </p:cNvSpPr>
          <p:nvPr>
            <p:ph type="body" sz="quarter" idx="16"/>
          </p:nvPr>
        </p:nvSpPr>
        <p:spPr>
          <a:xfrm>
            <a:off x="6206400" y="4993419"/>
            <a:ext cx="2599200" cy="389614"/>
          </a:xfrm>
        </p:spPr>
        <p:txBody>
          <a:bodyPr lIns="612000" rIns="612000"/>
          <a:lstStyle>
            <a:lvl1pPr marL="0" indent="0" algn="ctr">
              <a:lnSpc>
                <a:spcPct val="95000"/>
              </a:lnSpc>
              <a:buNone/>
              <a:defRPr sz="1400" b="1">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
        <p:nvSpPr>
          <p:cNvPr id="28" name="Text Placeholder 5"/>
          <p:cNvSpPr>
            <a:spLocks noGrp="1"/>
          </p:cNvSpPr>
          <p:nvPr>
            <p:ph type="body" sz="quarter" idx="17"/>
          </p:nvPr>
        </p:nvSpPr>
        <p:spPr>
          <a:xfrm>
            <a:off x="9021600" y="4993419"/>
            <a:ext cx="2599200" cy="389614"/>
          </a:xfrm>
        </p:spPr>
        <p:txBody>
          <a:bodyPr lIns="612000" rIns="612000"/>
          <a:lstStyle>
            <a:lvl1pPr marL="0" indent="0" algn="ctr">
              <a:lnSpc>
                <a:spcPct val="95000"/>
              </a:lnSpc>
              <a:buNone/>
              <a:defRPr sz="1400" b="1">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
        <p:nvSpPr>
          <p:cNvPr id="16" name="Picture Placeholder 6"/>
          <p:cNvSpPr>
            <a:spLocks noGrp="1"/>
          </p:cNvSpPr>
          <p:nvPr userDrawn="1">
            <p:ph type="pic" sz="quarter" idx="14" hasCustomPrompt="1"/>
          </p:nvPr>
        </p:nvSpPr>
        <p:spPr>
          <a:xfrm>
            <a:off x="1263597" y="3649497"/>
            <a:ext cx="1224000" cy="1224000"/>
          </a:xfrm>
          <a:prstGeom prst="ellipse">
            <a:avLst/>
          </a:prstGeom>
        </p:spPr>
        <p:txBody>
          <a:bodyPr tIns="108000" anchor="b" anchorCtr="0">
            <a:normAutofit/>
          </a:bodyPr>
          <a:lstStyle>
            <a:lvl1pPr marL="0" indent="0" algn="ctr">
              <a:buNone/>
              <a:defRPr sz="900"/>
            </a:lvl1pPr>
          </a:lstStyle>
          <a:p>
            <a:r>
              <a:rPr lang="en-US"/>
              <a:t>Click icon to add picture or icon</a:t>
            </a:r>
          </a:p>
        </p:txBody>
      </p:sp>
      <p:sp>
        <p:nvSpPr>
          <p:cNvPr id="29" name="Picture Placeholder 7"/>
          <p:cNvSpPr>
            <a:spLocks noGrp="1"/>
          </p:cNvSpPr>
          <p:nvPr>
            <p:ph type="pic" sz="quarter" idx="18" hasCustomPrompt="1"/>
          </p:nvPr>
        </p:nvSpPr>
        <p:spPr>
          <a:xfrm>
            <a:off x="4078800" y="3649497"/>
            <a:ext cx="1224000" cy="1224000"/>
          </a:xfrm>
          <a:prstGeom prst="ellipse">
            <a:avLst/>
          </a:prstGeom>
        </p:spPr>
        <p:txBody>
          <a:bodyPr tIns="108000" bIns="0" anchor="b" anchorCtr="0">
            <a:normAutofit/>
          </a:bodyPr>
          <a:lstStyle>
            <a:lvl1pPr marL="0" indent="0" algn="ctr">
              <a:buNone/>
              <a:defRPr sz="900"/>
            </a:lvl1pPr>
          </a:lstStyle>
          <a:p>
            <a:r>
              <a:rPr lang="en-US"/>
              <a:t>Click icon to add picture or icon</a:t>
            </a:r>
          </a:p>
        </p:txBody>
      </p:sp>
      <p:sp>
        <p:nvSpPr>
          <p:cNvPr id="30" name="Picture Placeholder 8"/>
          <p:cNvSpPr>
            <a:spLocks noGrp="1"/>
          </p:cNvSpPr>
          <p:nvPr>
            <p:ph type="pic" sz="quarter" idx="19" hasCustomPrompt="1"/>
          </p:nvPr>
        </p:nvSpPr>
        <p:spPr>
          <a:xfrm>
            <a:off x="6894000" y="3649497"/>
            <a:ext cx="1224000" cy="1224000"/>
          </a:xfrm>
          <a:prstGeom prst="ellipse">
            <a:avLst/>
          </a:prstGeom>
        </p:spPr>
        <p:txBody>
          <a:bodyPr tIns="108000" anchor="b" anchorCtr="0">
            <a:normAutofit/>
          </a:bodyPr>
          <a:lstStyle>
            <a:lvl1pPr marL="0" indent="0" algn="ctr">
              <a:buNone/>
              <a:defRPr sz="900"/>
            </a:lvl1pPr>
          </a:lstStyle>
          <a:p>
            <a:r>
              <a:rPr lang="en-US"/>
              <a:t>Click icon to add picture or icon</a:t>
            </a:r>
          </a:p>
        </p:txBody>
      </p:sp>
      <p:sp>
        <p:nvSpPr>
          <p:cNvPr id="31" name="Picture Placeholder 9"/>
          <p:cNvSpPr>
            <a:spLocks noGrp="1"/>
          </p:cNvSpPr>
          <p:nvPr>
            <p:ph type="pic" sz="quarter" idx="20" hasCustomPrompt="1"/>
          </p:nvPr>
        </p:nvSpPr>
        <p:spPr>
          <a:xfrm>
            <a:off x="9709200" y="3649497"/>
            <a:ext cx="1224000" cy="1224000"/>
          </a:xfrm>
          <a:prstGeom prst="ellipse">
            <a:avLst/>
          </a:prstGeom>
        </p:spPr>
        <p:txBody>
          <a:bodyPr tIns="108000" anchor="b" anchorCtr="0">
            <a:normAutofit/>
          </a:bodyPr>
          <a:lstStyle>
            <a:lvl1pPr marL="0" indent="0" algn="ctr">
              <a:buNone/>
              <a:defRPr sz="900"/>
            </a:lvl1pPr>
          </a:lstStyle>
          <a:p>
            <a:r>
              <a:rPr lang="en-US"/>
              <a:t>Click icon to add picture or icon</a:t>
            </a:r>
          </a:p>
        </p:txBody>
      </p:sp>
      <p:sp>
        <p:nvSpPr>
          <p:cNvPr id="3" name="Date Placeholder 2"/>
          <p:cNvSpPr>
            <a:spLocks noGrp="1"/>
          </p:cNvSpPr>
          <p:nvPr>
            <p:ph type="dt" sz="half" idx="10"/>
          </p:nvPr>
        </p:nvSpPr>
        <p:spPr/>
        <p:txBody>
          <a:bodyPr/>
          <a:lstStyle/>
          <a:p>
            <a:fld id="{8817E515-0158-47F9-88CF-0905226B6192}" type="datetime1">
              <a:rPr lang="en-US" smtClean="0"/>
              <a:t>3/9/23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8C45C-947F-4981-8B3F-4F32E973C901}" type="slidenum">
              <a:rPr lang="en-US" smtClean="0"/>
              <a:pPr/>
              <a:t>‹#›</a:t>
            </a:fld>
            <a:endParaRPr lang="en-US"/>
          </a:p>
        </p:txBody>
      </p:sp>
      <p:sp>
        <p:nvSpPr>
          <p:cNvPr id="14" name="Text Placeholder 2"/>
          <p:cNvSpPr>
            <a:spLocks noGrp="1"/>
          </p:cNvSpPr>
          <p:nvPr>
            <p:ph type="body" sz="quarter" idx="21"/>
          </p:nvPr>
        </p:nvSpPr>
        <p:spPr>
          <a:xfrm>
            <a:off x="575997" y="5470497"/>
            <a:ext cx="2599200" cy="812242"/>
          </a:xfrm>
        </p:spPr>
        <p:txBody>
          <a:bodyPr lIns="612000" rIns="612000"/>
          <a:lstStyle>
            <a:lvl1pPr marL="0" indent="0" algn="ctr">
              <a:lnSpc>
                <a:spcPct val="95000"/>
              </a:lnSpc>
              <a:buNone/>
              <a:defRPr sz="1400" b="0">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
        <p:nvSpPr>
          <p:cNvPr id="15" name="Text Placeholder 3"/>
          <p:cNvSpPr>
            <a:spLocks noGrp="1"/>
          </p:cNvSpPr>
          <p:nvPr>
            <p:ph type="body" sz="quarter" idx="22"/>
          </p:nvPr>
        </p:nvSpPr>
        <p:spPr>
          <a:xfrm>
            <a:off x="3391200" y="5470497"/>
            <a:ext cx="2599200" cy="812242"/>
          </a:xfrm>
        </p:spPr>
        <p:txBody>
          <a:bodyPr lIns="612000" rIns="612000"/>
          <a:lstStyle>
            <a:lvl1pPr marL="0" indent="0" algn="ctr">
              <a:lnSpc>
                <a:spcPct val="95000"/>
              </a:lnSpc>
              <a:buNone/>
              <a:defRPr sz="1400" b="0">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
        <p:nvSpPr>
          <p:cNvPr id="17" name="Text Placeholder 4"/>
          <p:cNvSpPr>
            <a:spLocks noGrp="1"/>
          </p:cNvSpPr>
          <p:nvPr>
            <p:ph type="body" sz="quarter" idx="23"/>
          </p:nvPr>
        </p:nvSpPr>
        <p:spPr>
          <a:xfrm>
            <a:off x="6206400" y="5470497"/>
            <a:ext cx="2599200" cy="812242"/>
          </a:xfrm>
        </p:spPr>
        <p:txBody>
          <a:bodyPr lIns="612000" rIns="612000"/>
          <a:lstStyle>
            <a:lvl1pPr marL="0" indent="0" algn="ctr">
              <a:lnSpc>
                <a:spcPct val="95000"/>
              </a:lnSpc>
              <a:buNone/>
              <a:defRPr sz="1400" b="0">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
        <p:nvSpPr>
          <p:cNvPr id="19" name="Text Placeholder 5"/>
          <p:cNvSpPr>
            <a:spLocks noGrp="1"/>
          </p:cNvSpPr>
          <p:nvPr>
            <p:ph type="body" sz="quarter" idx="24"/>
          </p:nvPr>
        </p:nvSpPr>
        <p:spPr>
          <a:xfrm>
            <a:off x="9021600" y="5470497"/>
            <a:ext cx="2599200" cy="812242"/>
          </a:xfrm>
        </p:spPr>
        <p:txBody>
          <a:bodyPr lIns="612000" rIns="612000"/>
          <a:lstStyle>
            <a:lvl1pPr marL="0" indent="0" algn="ctr">
              <a:lnSpc>
                <a:spcPct val="95000"/>
              </a:lnSpc>
              <a:buNone/>
              <a:defRPr sz="1400" b="0">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4268507057"/>
      </p:ext>
    </p:extLst>
  </p:cSld>
  <p:clrMapOvr>
    <a:masterClrMapping/>
  </p:clrMapOvr>
  <p:extLst>
    <p:ext uri="{DCECCB84-F9BA-43D5-87BE-67443E8EF086}">
      <p15:sldGuideLst xmlns:p15="http://schemas.microsoft.com/office/powerpoint/2012/main">
        <p15:guide id="1" pos="362">
          <p15:clr>
            <a:srgbClr val="F26B43"/>
          </p15:clr>
        </p15:guide>
        <p15:guide id="2" pos="2000">
          <p15:clr>
            <a:srgbClr val="F26B43"/>
          </p15:clr>
        </p15:guide>
        <p15:guide id="3" pos="2136">
          <p15:clr>
            <a:srgbClr val="F26B43"/>
          </p15:clr>
        </p15:guide>
        <p15:guide id="4" pos="3773">
          <p15:clr>
            <a:srgbClr val="F26B43"/>
          </p15:clr>
        </p15:guide>
        <p15:guide id="5" pos="3909">
          <p15:clr>
            <a:srgbClr val="F26B43"/>
          </p15:clr>
        </p15:guide>
        <p15:guide id="6" pos="5546">
          <p15:clr>
            <a:srgbClr val="F26B43"/>
          </p15:clr>
        </p15:guide>
        <p15:guide id="7" pos="5682">
          <p15:clr>
            <a:srgbClr val="F26B43"/>
          </p15:clr>
        </p15:guide>
        <p15:guide id="8" pos="7315">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8817E515-0158-47F9-88CF-0905226B6192}" type="datetime1">
              <a:rPr lang="en-US" smtClean="0"/>
              <a:t>3/9/23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24C8C45C-947F-4981-8B3F-4F32E973C901}" type="slidenum">
              <a:rPr lang="en-US" smtClean="0"/>
              <a:pPr/>
              <a:t>‹#›</a:t>
            </a:fld>
            <a:endParaRPr lang="en-US"/>
          </a:p>
        </p:txBody>
      </p:sp>
      <p:sp>
        <p:nvSpPr>
          <p:cNvPr id="9" name="Subtitle 2"/>
          <p:cNvSpPr>
            <a:spLocks noGrp="1"/>
          </p:cNvSpPr>
          <p:nvPr>
            <p:ph type="subTitle" idx="13"/>
          </p:nvPr>
        </p:nvSpPr>
        <p:spPr>
          <a:xfrm>
            <a:off x="575998" y="1062421"/>
            <a:ext cx="8228276"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Tree>
    <p:extLst>
      <p:ext uri="{BB962C8B-B14F-4D97-AF65-F5344CB8AC3E}">
        <p14:creationId xmlns:p14="http://schemas.microsoft.com/office/powerpoint/2010/main" val="2143161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17E515-0158-47F9-88CF-0905226B6192}" type="datetime1">
              <a:rPr lang="en-US" smtClean="0"/>
              <a:t>3/9/23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8C45C-947F-4981-8B3F-4F32E973C901}" type="slidenum">
              <a:rPr lang="en-US" smtClean="0"/>
              <a:pPr/>
              <a:t>‹#›</a:t>
            </a:fld>
            <a:endParaRPr lang="en-US"/>
          </a:p>
        </p:txBody>
      </p:sp>
    </p:spTree>
    <p:extLst>
      <p:ext uri="{BB962C8B-B14F-4D97-AF65-F5344CB8AC3E}">
        <p14:creationId xmlns:p14="http://schemas.microsoft.com/office/powerpoint/2010/main" val="3678658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5"/>
        </a:solidFill>
        <a:effectLst/>
      </p:bgPr>
    </p:bg>
    <p:spTree>
      <p:nvGrpSpPr>
        <p:cNvPr id="1" name=""/>
        <p:cNvGrpSpPr/>
        <p:nvPr/>
      </p:nvGrpSpPr>
      <p:grpSpPr>
        <a:xfrm>
          <a:off x="0" y="0"/>
          <a:ext cx="0" cy="0"/>
          <a:chOff x="0" y="0"/>
          <a:chExt cx="0" cy="0"/>
        </a:xfrm>
      </p:grpSpPr>
      <p:sp>
        <p:nvSpPr>
          <p:cNvPr id="11" name="TextBox 10"/>
          <p:cNvSpPr txBox="1"/>
          <p:nvPr userDrawn="1"/>
        </p:nvSpPr>
        <p:spPr>
          <a:xfrm>
            <a:off x="9020174" y="6095781"/>
            <a:ext cx="2587741" cy="228973"/>
          </a:xfrm>
          <a:prstGeom prst="rect">
            <a:avLst/>
          </a:prstGeom>
          <a:noFill/>
        </p:spPr>
        <p:txBody>
          <a:bodyPr wrap="square" lIns="0" tIns="0" rIns="0" bIns="0" rtlCol="0" anchor="b" anchorCtr="0">
            <a:spAutoFit/>
          </a:bodyPr>
          <a:lstStyle/>
          <a:p>
            <a:pPr algn="r">
              <a:lnSpc>
                <a:spcPct val="93000"/>
              </a:lnSpc>
            </a:pPr>
            <a:r>
              <a:rPr lang="en-US" sz="1600" kern="1200">
                <a:solidFill>
                  <a:schemeClr val="accent1"/>
                </a:solidFill>
                <a:latin typeface="+mn-lt"/>
                <a:ea typeface="+mn-ea"/>
                <a:cs typeface="+mn-cs"/>
              </a:rPr>
              <a:t>www.genmab.com</a:t>
            </a:r>
          </a:p>
        </p:txBody>
      </p:sp>
      <p:sp>
        <p:nvSpPr>
          <p:cNvPr id="6" name="Date_DateCustomA" hidden="1"/>
          <p:cNvSpPr>
            <a:spLocks noGrp="1"/>
          </p:cNvSpPr>
          <p:nvPr>
            <p:ph type="dt" sz="half" idx="10"/>
          </p:nvPr>
        </p:nvSpPr>
        <p:spPr>
          <a:xfrm>
            <a:off x="0" y="7020000"/>
            <a:ext cx="0" cy="0"/>
          </a:xfrm>
        </p:spPr>
        <p:txBody>
          <a:bodyPr/>
          <a:lstStyle>
            <a:lvl1pPr>
              <a:defRPr sz="100">
                <a:noFill/>
              </a:defRPr>
            </a:lvl1pPr>
          </a:lstStyle>
          <a:p>
            <a:fld id="{E2FECF34-1952-41E3-9D80-AE3F242E2DEC}" type="datetime1">
              <a:rPr lang="en-US" smtClean="0"/>
              <a:pPr/>
              <a:t>3/9/23</a:t>
            </a:fld>
            <a:endParaRPr lang="en-US"/>
          </a:p>
        </p:txBody>
      </p:sp>
      <p:sp>
        <p:nvSpPr>
          <p:cNvPr id="7" name="FLD_PresentationTitle" hidden="1"/>
          <p:cNvSpPr>
            <a:spLocks noGrp="1"/>
          </p:cNvSpPr>
          <p:nvPr>
            <p:ph type="ftr" sz="quarter" idx="11"/>
          </p:nvPr>
        </p:nvSpPr>
        <p:spPr>
          <a:xfrm>
            <a:off x="0" y="7020000"/>
            <a:ext cx="0" cy="0"/>
          </a:xfrm>
        </p:spPr>
        <p:txBody>
          <a:bodyPr/>
          <a:lstStyle>
            <a:lvl1pPr>
              <a:defRPr sz="100">
                <a:noFill/>
              </a:defRPr>
            </a:lvl1pPr>
          </a:lstStyle>
          <a:p>
            <a:endParaRPr lang="en-US"/>
          </a:p>
        </p:txBody>
      </p:sp>
      <p:sp>
        <p:nvSpPr>
          <p:cNvPr id="8" name="Slide Number Placeholder 5" hidden="1"/>
          <p:cNvSpPr>
            <a:spLocks noGrp="1"/>
          </p:cNvSpPr>
          <p:nvPr>
            <p:ph type="sldNum" sz="quarter" idx="12"/>
          </p:nvPr>
        </p:nvSpPr>
        <p:spPr>
          <a:xfrm>
            <a:off x="0" y="7020000"/>
            <a:ext cx="0" cy="0"/>
          </a:xfrm>
        </p:spPr>
        <p:txBody>
          <a:bodyPr/>
          <a:lstStyle>
            <a:lvl1pPr>
              <a:defRPr sz="100">
                <a:noFill/>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1630183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5" name="Text Placeholder 6">
            <a:extLst>
              <a:ext uri="{FF2B5EF4-FFF2-40B4-BE49-F238E27FC236}">
                <a16:creationId xmlns:a16="http://schemas.microsoft.com/office/drawing/2014/main" id="{83C41760-7F1E-3841-99A8-BBB5753F6AD1}"/>
              </a:ext>
            </a:extLst>
          </p:cNvPr>
          <p:cNvSpPr>
            <a:spLocks noGrp="1"/>
          </p:cNvSpPr>
          <p:nvPr>
            <p:ph type="body" sz="quarter" idx="13"/>
          </p:nvPr>
        </p:nvSpPr>
        <p:spPr>
          <a:xfrm>
            <a:off x="571500" y="494804"/>
            <a:ext cx="11049000" cy="521196"/>
          </a:xfrm>
          <a:prstGeom prst="rect">
            <a:avLst/>
          </a:prstGeom>
        </p:spPr>
        <p:txBody>
          <a:bodyPr lIns="0" tIns="0" rIns="0" bIns="0">
            <a:noAutofit/>
          </a:bodyPr>
          <a:lstStyle>
            <a:lvl1pPr marL="0" indent="0">
              <a:lnSpc>
                <a:spcPct val="100000"/>
              </a:lnSpc>
              <a:spcBef>
                <a:spcPts val="0"/>
              </a:spcBef>
              <a:spcAft>
                <a:spcPts val="0"/>
              </a:spcAft>
              <a:buFontTx/>
              <a:buNone/>
              <a:defRPr sz="2800" b="1" baseline="0">
                <a:solidFill>
                  <a:schemeClr val="accent1"/>
                </a:solidFill>
              </a:defRPr>
            </a:lvl1pPr>
            <a:lvl2pPr marL="0" indent="0">
              <a:lnSpc>
                <a:spcPct val="100000"/>
              </a:lnSpc>
              <a:spcBef>
                <a:spcPts val="0"/>
              </a:spcBef>
              <a:spcAft>
                <a:spcPts val="0"/>
              </a:spcAft>
              <a:buFontTx/>
              <a:buNone/>
              <a:defRPr sz="2800" b="0">
                <a:solidFill>
                  <a:schemeClr val="accent5"/>
                </a:solidFill>
              </a:defRPr>
            </a:lvl2pPr>
          </a:lstStyle>
          <a:p>
            <a:pPr lvl="0"/>
            <a:r>
              <a:rPr lang="en-US"/>
              <a:t>Click to edit Master text styles</a:t>
            </a:r>
          </a:p>
        </p:txBody>
      </p:sp>
      <p:sp>
        <p:nvSpPr>
          <p:cNvPr id="16" name="Text Placeholder 3">
            <a:extLst>
              <a:ext uri="{FF2B5EF4-FFF2-40B4-BE49-F238E27FC236}">
                <a16:creationId xmlns:a16="http://schemas.microsoft.com/office/drawing/2014/main" id="{B3C4F253-5981-6745-A564-C2276B3C10EC}"/>
              </a:ext>
            </a:extLst>
          </p:cNvPr>
          <p:cNvSpPr>
            <a:spLocks noGrp="1"/>
          </p:cNvSpPr>
          <p:nvPr>
            <p:ph type="body" sz="quarter" idx="17" hasCustomPrompt="1"/>
          </p:nvPr>
        </p:nvSpPr>
        <p:spPr>
          <a:xfrm>
            <a:off x="571500" y="1016000"/>
            <a:ext cx="11049000" cy="528638"/>
          </a:xfrm>
        </p:spPr>
        <p:txBody>
          <a:bodyPr>
            <a:noAutofit/>
          </a:bodyPr>
          <a:lstStyle>
            <a:lvl1pPr>
              <a:buNone/>
              <a:defRPr sz="2800">
                <a:solidFill>
                  <a:schemeClr val="accent1"/>
                </a:solidFill>
              </a:defRPr>
            </a:lvl1pPr>
            <a:lvl2pPr>
              <a:buNone/>
              <a:defRPr/>
            </a:lvl2pPr>
            <a:lvl3pPr>
              <a:buNone/>
              <a:defRPr/>
            </a:lvl3pPr>
            <a:lvl4pPr>
              <a:buNone/>
              <a:defRPr/>
            </a:lvl4pPr>
            <a:lvl5pPr>
              <a:buNone/>
              <a:defRPr/>
            </a:lvl5pPr>
          </a:lstStyle>
          <a:p>
            <a:pPr lvl="0"/>
            <a:r>
              <a:rPr lang="en-US"/>
              <a:t>Insert Subhead</a:t>
            </a:r>
          </a:p>
        </p:txBody>
      </p:sp>
      <p:sp>
        <p:nvSpPr>
          <p:cNvPr id="11" name="TextBox 10">
            <a:extLst>
              <a:ext uri="{FF2B5EF4-FFF2-40B4-BE49-F238E27FC236}">
                <a16:creationId xmlns:a16="http://schemas.microsoft.com/office/drawing/2014/main" id="{1F2C2DD7-0CB5-734F-8C08-209FF5D7A7B1}"/>
              </a:ext>
            </a:extLst>
          </p:cNvPr>
          <p:cNvSpPr txBox="1"/>
          <p:nvPr userDrawn="1"/>
        </p:nvSpPr>
        <p:spPr>
          <a:xfrm>
            <a:off x="9544276" y="6397476"/>
            <a:ext cx="1391476"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a:solidFill>
                  <a:schemeClr val="bg1">
                    <a:lumMod val="50000"/>
                  </a:schemeClr>
                </a:solidFill>
              </a:rPr>
              <a:t>© Genmab</a:t>
            </a:r>
          </a:p>
        </p:txBody>
      </p:sp>
      <p:sp>
        <p:nvSpPr>
          <p:cNvPr id="14" name="TextBox 13">
            <a:extLst>
              <a:ext uri="{FF2B5EF4-FFF2-40B4-BE49-F238E27FC236}">
                <a16:creationId xmlns:a16="http://schemas.microsoft.com/office/drawing/2014/main" id="{482D6D9F-99DE-104E-AE96-B9BBA3DD2840}"/>
              </a:ext>
            </a:extLst>
          </p:cNvPr>
          <p:cNvSpPr txBox="1"/>
          <p:nvPr userDrawn="1"/>
        </p:nvSpPr>
        <p:spPr>
          <a:xfrm>
            <a:off x="10935752" y="6397476"/>
            <a:ext cx="6847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64A6-A54B-2C4C-B7C0-3E76E2F3F27B}" type="slidenum">
              <a:rPr lang="en-US" sz="1000" smtClean="0">
                <a:solidFill>
                  <a:schemeClr val="bg1">
                    <a:lumMod val="50000"/>
                  </a:schemeClr>
                </a:solidFill>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1000">
              <a:solidFill>
                <a:schemeClr val="bg1">
                  <a:lumMod val="50000"/>
                </a:schemeClr>
              </a:solidFill>
            </a:endParaRPr>
          </a:p>
        </p:txBody>
      </p:sp>
    </p:spTree>
    <p:extLst>
      <p:ext uri="{BB962C8B-B14F-4D97-AF65-F5344CB8AC3E}">
        <p14:creationId xmlns:p14="http://schemas.microsoft.com/office/powerpoint/2010/main" val="3852161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White logo">
    <p:bg>
      <p:bgPr>
        <a:solidFill>
          <a:schemeClr val="accent1"/>
        </a:solidFill>
        <a:effectLst/>
      </p:bgPr>
    </p:bg>
    <p:spTree>
      <p:nvGrpSpPr>
        <p:cNvPr id="1" name=""/>
        <p:cNvGrpSpPr/>
        <p:nvPr/>
      </p:nvGrpSpPr>
      <p:grpSpPr>
        <a:xfrm>
          <a:off x="0" y="0"/>
          <a:ext cx="0" cy="0"/>
          <a:chOff x="0" y="0"/>
          <a:chExt cx="0" cy="0"/>
        </a:xfrm>
      </p:grpSpPr>
      <p:pic>
        <p:nvPicPr>
          <p:cNvPr id="9" name="smid ud"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29"/>
          </a:xfrm>
          <a:prstGeom prst="rect">
            <a:avLst/>
          </a:prstGeom>
        </p:spPr>
      </p:pic>
      <p:sp>
        <p:nvSpPr>
          <p:cNvPr id="2" name="Title 1"/>
          <p:cNvSpPr>
            <a:spLocks noGrp="1"/>
          </p:cNvSpPr>
          <p:nvPr>
            <p:ph type="ctrTitle"/>
          </p:nvPr>
        </p:nvSpPr>
        <p:spPr>
          <a:xfrm>
            <a:off x="576000" y="576000"/>
            <a:ext cx="8228275" cy="3895639"/>
          </a:xfrm>
        </p:spPr>
        <p:txBody>
          <a:bodyPr anchor="t" anchorCtr="0"/>
          <a:lstStyle>
            <a:lvl1pPr algn="l">
              <a:lnSpc>
                <a:spcPct val="83000"/>
              </a:lnSpc>
              <a:defRPr sz="6500">
                <a:solidFill>
                  <a:schemeClr val="bg1"/>
                </a:solidFill>
              </a:defRPr>
            </a:lvl1pPr>
          </a:lstStyle>
          <a:p>
            <a:r>
              <a:rPr lang="en-US"/>
              <a:t>Click to edit Master title style</a:t>
            </a:r>
          </a:p>
        </p:txBody>
      </p:sp>
      <p:sp>
        <p:nvSpPr>
          <p:cNvPr id="4" name="Date_DateCustomA" hidden="1"/>
          <p:cNvSpPr>
            <a:spLocks noGrp="1"/>
          </p:cNvSpPr>
          <p:nvPr>
            <p:ph type="dt" sz="half" idx="10"/>
          </p:nvPr>
        </p:nvSpPr>
        <p:spPr>
          <a:xfrm>
            <a:off x="0" y="7020000"/>
            <a:ext cx="0" cy="0"/>
          </a:xfrm>
          <a:prstGeom prst="rect">
            <a:avLst/>
          </a:prstGeom>
        </p:spPr>
        <p:txBody>
          <a:bodyPr/>
          <a:lstStyle>
            <a:lvl1pPr>
              <a:defRPr sz="100">
                <a:noFill/>
              </a:defRPr>
            </a:lvl1pPr>
          </a:lstStyle>
          <a:p>
            <a:fld id="{E2FECF34-1952-41E3-9D80-AE3F242E2DEC}" type="datetime1">
              <a:rPr lang="en-US" smtClean="0"/>
              <a:pPr/>
              <a:t>3/9/23</a:t>
            </a:fld>
            <a:endParaRPr lang="en-US"/>
          </a:p>
        </p:txBody>
      </p:sp>
      <p:sp>
        <p:nvSpPr>
          <p:cNvPr id="5" name="FLD_PresentationTitle" hidden="1"/>
          <p:cNvSpPr>
            <a:spLocks noGrp="1"/>
          </p:cNvSpPr>
          <p:nvPr>
            <p:ph type="ftr" sz="quarter" idx="11"/>
          </p:nvPr>
        </p:nvSpPr>
        <p:spPr>
          <a:xfrm>
            <a:off x="0" y="7020000"/>
            <a:ext cx="0" cy="0"/>
          </a:xfrm>
          <a:prstGeom prst="rect">
            <a:avLst/>
          </a:prstGeom>
        </p:spPr>
        <p:txBody>
          <a:bodyPr/>
          <a:lstStyle>
            <a:lvl1pPr>
              <a:defRPr sz="100">
                <a:noFill/>
              </a:defRPr>
            </a:lvl1pPr>
          </a:lstStyle>
          <a:p>
            <a:endParaRPr lang="en-US"/>
          </a:p>
        </p:txBody>
      </p:sp>
      <p:sp>
        <p:nvSpPr>
          <p:cNvPr id="6" name="Slide Number Placeholder 5" hidden="1"/>
          <p:cNvSpPr>
            <a:spLocks noGrp="1"/>
          </p:cNvSpPr>
          <p:nvPr>
            <p:ph type="sldNum" sz="quarter" idx="12"/>
          </p:nvPr>
        </p:nvSpPr>
        <p:spPr>
          <a:xfrm>
            <a:off x="0" y="7020000"/>
            <a:ext cx="0" cy="0"/>
          </a:xfrm>
          <a:prstGeom prst="rect">
            <a:avLst/>
          </a:prstGeom>
        </p:spPr>
        <p:txBody>
          <a:bodyPr/>
          <a:lstStyle>
            <a:lvl1pPr>
              <a:defRPr sz="100">
                <a:noFill/>
              </a:defRPr>
            </a:lvl1pPr>
          </a:lstStyle>
          <a:p>
            <a:fld id="{24C8C45C-947F-4981-8B3F-4F32E973C901}" type="slidenum">
              <a:rPr lang="en-US" smtClean="0"/>
              <a:pPr/>
              <a:t>‹#›</a:t>
            </a:fld>
            <a:endParaRPr lang="en-US"/>
          </a:p>
        </p:txBody>
      </p:sp>
      <p:pic>
        <p:nvPicPr>
          <p:cNvPr id="10"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21600" y="5522400"/>
            <a:ext cx="2592000" cy="754204"/>
          </a:xfrm>
          <a:prstGeom prst="rect">
            <a:avLst/>
          </a:prstGeom>
        </p:spPr>
      </p:pic>
      <p:pic>
        <p:nvPicPr>
          <p:cNvPr id="13" name="Picture 12">
            <a:extLst>
              <a:ext uri="{FF2B5EF4-FFF2-40B4-BE49-F238E27FC236}">
                <a16:creationId xmlns:a16="http://schemas.microsoft.com/office/drawing/2014/main" id="{2399F6A3-37A9-4137-A69B-BEFD87FF3D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6388" y="5799412"/>
            <a:ext cx="2766127" cy="482588"/>
          </a:xfrm>
          <a:prstGeom prst="rect">
            <a:avLst/>
          </a:prstGeom>
        </p:spPr>
      </p:pic>
    </p:spTree>
    <p:extLst>
      <p:ext uri="{BB962C8B-B14F-4D97-AF65-F5344CB8AC3E}">
        <p14:creationId xmlns:p14="http://schemas.microsoft.com/office/powerpoint/2010/main" val="1568133709"/>
      </p:ext>
    </p:extLst>
  </p:cSld>
  <p:clrMapOvr>
    <a:masterClrMapping/>
  </p:clrMapOvr>
  <p:extLst>
    <p:ext uri="{DCECCB84-F9BA-43D5-87BE-67443E8EF086}">
      <p15:sldGuideLst xmlns:p15="http://schemas.microsoft.com/office/powerpoint/2012/main">
        <p15:guide id="1" pos="5546">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Click to edit Master title style</a:t>
            </a:r>
          </a:p>
        </p:txBody>
      </p:sp>
      <p:sp>
        <p:nvSpPr>
          <p:cNvPr id="9" name="Subtitle 2"/>
          <p:cNvSpPr>
            <a:spLocks noGrp="1"/>
          </p:cNvSpPr>
          <p:nvPr>
            <p:ph type="subTitle" idx="13"/>
          </p:nvPr>
        </p:nvSpPr>
        <p:spPr>
          <a:xfrm>
            <a:off x="575997" y="1062421"/>
            <a:ext cx="11036565"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dirty="0"/>
              <a:t>Click to edit Master subtitle style</a:t>
            </a:r>
          </a:p>
        </p:txBody>
      </p:sp>
      <p:sp>
        <p:nvSpPr>
          <p:cNvPr id="3" name="Content Placeholder 3"/>
          <p:cNvSpPr>
            <a:spLocks noGrp="1"/>
          </p:cNvSpPr>
          <p:nvPr>
            <p:ph idx="1"/>
          </p:nvPr>
        </p:nvSpPr>
        <p:spPr>
          <a:xfrm>
            <a:off x="575997" y="1806575"/>
            <a:ext cx="11036566"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84672486"/>
      </p:ext>
    </p:extLst>
  </p:cSld>
  <p:clrMapOvr>
    <a:masterClrMapping/>
  </p:clrMapOvr>
  <p:extLst>
    <p:ext uri="{DCECCB84-F9BA-43D5-87BE-67443E8EF086}">
      <p15:sldGuideLst xmlns:p15="http://schemas.microsoft.com/office/powerpoint/2012/main">
        <p15:guide id="1" pos="5546">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Subtitle 2"/>
          <p:cNvSpPr>
            <a:spLocks noGrp="1"/>
          </p:cNvSpPr>
          <p:nvPr>
            <p:ph type="subTitle" idx="13"/>
          </p:nvPr>
        </p:nvSpPr>
        <p:spPr>
          <a:xfrm>
            <a:off x="575998" y="1062421"/>
            <a:ext cx="8228276"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Tree>
    <p:extLst>
      <p:ext uri="{BB962C8B-B14F-4D97-AF65-F5344CB8AC3E}">
        <p14:creationId xmlns:p14="http://schemas.microsoft.com/office/powerpoint/2010/main" val="1330662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000" y="576000"/>
            <a:ext cx="8228275" cy="3895639"/>
          </a:xfrm>
        </p:spPr>
        <p:txBody>
          <a:bodyPr anchor="t" anchorCtr="0"/>
          <a:lstStyle>
            <a:lvl1pPr algn="l">
              <a:lnSpc>
                <a:spcPct val="83000"/>
              </a:lnSpc>
              <a:defRPr sz="6500">
                <a:solidFill>
                  <a:schemeClr val="bg1"/>
                </a:solidFill>
              </a:defRPr>
            </a:lvl1pPr>
          </a:lstStyle>
          <a:p>
            <a:r>
              <a:rPr lang="en-US"/>
              <a:t>Click to edit Master title style</a:t>
            </a:r>
          </a:p>
        </p:txBody>
      </p:sp>
      <p:sp>
        <p:nvSpPr>
          <p:cNvPr id="3" name="Subtitle 2"/>
          <p:cNvSpPr>
            <a:spLocks noGrp="1"/>
          </p:cNvSpPr>
          <p:nvPr>
            <p:ph type="subTitle" idx="1"/>
          </p:nvPr>
        </p:nvSpPr>
        <p:spPr>
          <a:xfrm>
            <a:off x="576000" y="4896000"/>
            <a:ext cx="8228275" cy="1462823"/>
          </a:xfrm>
        </p:spPr>
        <p:txBody>
          <a:bodyPr anchor="b" anchorCtr="0"/>
          <a:lstStyle>
            <a:lvl1pPr marL="0" indent="0" algn="l">
              <a:spcBef>
                <a:spcPts val="0"/>
              </a:spcBef>
              <a:buFont typeface="Arial" panose="020B0604020202020204" pitchFamily="34" charset="0"/>
              <a:buChar char="​"/>
              <a:defRPr sz="2000">
                <a:solidFill>
                  <a:schemeClr val="bg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pic>
        <p:nvPicPr>
          <p:cNvPr id="8" name="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21600" y="5522400"/>
            <a:ext cx="2592000" cy="754204"/>
          </a:xfrm>
          <a:prstGeom prst="rect">
            <a:avLst/>
          </a:prstGeom>
        </p:spPr>
      </p:pic>
      <p:sp>
        <p:nvSpPr>
          <p:cNvPr id="4" name="Date_DateCustomA" hidden="1"/>
          <p:cNvSpPr>
            <a:spLocks noGrp="1"/>
          </p:cNvSpPr>
          <p:nvPr>
            <p:ph type="dt" sz="half" idx="10"/>
          </p:nvPr>
        </p:nvSpPr>
        <p:spPr>
          <a:xfrm>
            <a:off x="0" y="7020000"/>
            <a:ext cx="0" cy="0"/>
          </a:xfrm>
        </p:spPr>
        <p:txBody>
          <a:bodyPr/>
          <a:lstStyle>
            <a:lvl1pPr>
              <a:defRPr sz="100">
                <a:noFill/>
              </a:defRPr>
            </a:lvl1pPr>
          </a:lstStyle>
          <a:p>
            <a:fld id="{E2FECF34-1952-41E3-9D80-AE3F242E2DEC}" type="datetime1">
              <a:rPr lang="en-US" smtClean="0"/>
              <a:pPr/>
              <a:t>3/9/23</a:t>
            </a:fld>
            <a:endParaRPr lang="en-US"/>
          </a:p>
        </p:txBody>
      </p:sp>
      <p:sp>
        <p:nvSpPr>
          <p:cNvPr id="5" name="FLD_PresentationTitle" hidden="1"/>
          <p:cNvSpPr>
            <a:spLocks noGrp="1"/>
          </p:cNvSpPr>
          <p:nvPr>
            <p:ph type="ftr" sz="quarter" idx="11"/>
          </p:nvPr>
        </p:nvSpPr>
        <p:spPr>
          <a:xfrm>
            <a:off x="0" y="7020000"/>
            <a:ext cx="0" cy="0"/>
          </a:xfrm>
        </p:spPr>
        <p:txBody>
          <a:bodyPr/>
          <a:lstStyle>
            <a:lvl1pPr>
              <a:defRPr sz="100">
                <a:noFill/>
              </a:defRPr>
            </a:lvl1pPr>
          </a:lstStyle>
          <a:p>
            <a:endParaRPr lang="en-US"/>
          </a:p>
        </p:txBody>
      </p:sp>
      <p:sp>
        <p:nvSpPr>
          <p:cNvPr id="6" name="Slide Number Placeholder 5" hidden="1"/>
          <p:cNvSpPr>
            <a:spLocks noGrp="1"/>
          </p:cNvSpPr>
          <p:nvPr>
            <p:ph type="sldNum" sz="quarter" idx="12"/>
          </p:nvPr>
        </p:nvSpPr>
        <p:spPr>
          <a:xfrm>
            <a:off x="0" y="7020000"/>
            <a:ext cx="0" cy="0"/>
          </a:xfrm>
        </p:spPr>
        <p:txBody>
          <a:bodyPr/>
          <a:lstStyle>
            <a:lvl1pPr>
              <a:defRPr sz="100">
                <a:noFill/>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2860429493"/>
      </p:ext>
    </p:extLst>
  </p:cSld>
  <p:clrMapOvr>
    <a:masterClrMapping/>
  </p:clrMapOvr>
  <p:extLst>
    <p:ext uri="{DCECCB84-F9BA-43D5-87BE-67443E8EF086}">
      <p15:sldGuideLst xmlns:p15="http://schemas.microsoft.com/office/powerpoint/2012/main">
        <p15:guide id="1" pos="5546">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earView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13B22-4100-4710-8E50-3056F7C4C15A}"/>
              </a:ext>
            </a:extLst>
          </p:cNvPr>
          <p:cNvSpPr>
            <a:spLocks noGrp="1"/>
          </p:cNvSpPr>
          <p:nvPr>
            <p:ph type="title" hasCustomPrompt="1"/>
          </p:nvPr>
        </p:nvSpPr>
        <p:spPr>
          <a:xfrm>
            <a:off x="575997" y="256032"/>
            <a:ext cx="11036566" cy="795528"/>
          </a:xfrm>
        </p:spPr>
        <p:txBody>
          <a:bodyPr>
            <a:noAutofit/>
          </a:bodyPr>
          <a:lstStyle>
            <a:lvl1pPr>
              <a:defRPr sz="2500"/>
            </a:lvl1pPr>
          </a:lstStyle>
          <a:p>
            <a:r>
              <a:rPr lang="en-US"/>
              <a:t>Click to edit Master title style</a:t>
            </a:r>
            <a:br>
              <a:rPr lang="en-US"/>
            </a:br>
            <a:endParaRPr lang="en-US"/>
          </a:p>
        </p:txBody>
      </p:sp>
      <p:sp>
        <p:nvSpPr>
          <p:cNvPr id="3" name="Content Placeholder 3">
            <a:extLst>
              <a:ext uri="{FF2B5EF4-FFF2-40B4-BE49-F238E27FC236}">
                <a16:creationId xmlns:a16="http://schemas.microsoft.com/office/drawing/2014/main" id="{521617BA-8D71-4B73-9AF3-99DDFBBC3F52}"/>
              </a:ext>
            </a:extLst>
          </p:cNvPr>
          <p:cNvSpPr>
            <a:spLocks noGrp="1"/>
          </p:cNvSpPr>
          <p:nvPr>
            <p:ph idx="1"/>
          </p:nvPr>
        </p:nvSpPr>
        <p:spPr>
          <a:xfrm>
            <a:off x="575997" y="1344706"/>
            <a:ext cx="11036566" cy="4935665"/>
          </a:xfrm>
        </p:spPr>
        <p:txBody>
          <a:bodyPr/>
          <a:lstStyle>
            <a:lvl1pPr marL="173736" indent="-173736">
              <a:defRPr sz="1500"/>
            </a:lvl1pPr>
            <a:lvl2pPr marL="365760" indent="-365760">
              <a:defRPr kumimoji="0" lang="en-US" sz="1600" b="0" i="0" u="none" strike="noStrike" kern="1200" cap="none" spc="0" normalizeH="0" baseline="0" noProof="0" dirty="0">
                <a:ln>
                  <a:noFill/>
                </a:ln>
                <a:solidFill>
                  <a:schemeClr val="tx1"/>
                </a:solidFill>
                <a:effectLst/>
                <a:uLnTx/>
                <a:uFillTx/>
                <a:latin typeface="+mn-lt"/>
                <a:ea typeface="+mn-ea"/>
                <a:cs typeface="+mn-cs"/>
              </a:defRPr>
            </a:lvl2pPr>
            <a:lvl3pPr>
              <a:defRPr kumimoji="0" lang="en-US" sz="1000" b="0" i="0" u="none" strike="noStrike" kern="1200" cap="none" spc="0" normalizeH="0" baseline="0" noProof="0" dirty="0">
                <a:ln>
                  <a:noFill/>
                </a:ln>
                <a:solidFill>
                  <a:schemeClr val="tx1"/>
                </a:solidFill>
                <a:effectLst/>
                <a:uLnTx/>
                <a:uFillTx/>
                <a:latin typeface="+mn-lt"/>
                <a:ea typeface="+mn-ea"/>
                <a:cs typeface="+mn-cs"/>
              </a:defRPr>
            </a:lvl3pPr>
            <a:lvl4pPr>
              <a:defRPr kumimoji="0" lang="en-US" sz="1000" b="0" i="0" u="none" strike="noStrike" kern="1200" cap="none" spc="0" normalizeH="0" baseline="0" noProof="0" dirty="0">
                <a:ln>
                  <a:noFill/>
                </a:ln>
                <a:solidFill>
                  <a:schemeClr val="tx1"/>
                </a:solidFill>
                <a:effectLst/>
                <a:uLnTx/>
                <a:uFillTx/>
                <a:latin typeface="+mn-lt"/>
                <a:ea typeface="+mn-ea"/>
                <a:cs typeface="+mn-cs"/>
              </a:defRPr>
            </a:lvl4pPr>
            <a:lvl5pPr>
              <a:defRPr kumimoji="0" lang="en-US" sz="1000" b="0" i="0" u="none" strike="noStrike" kern="1200" cap="none" spc="0" normalizeH="0" baseline="0" noProof="0" dirty="0">
                <a:ln>
                  <a:noFill/>
                </a:ln>
                <a:solidFill>
                  <a:schemeClr val="tx1"/>
                </a:solidFill>
                <a:effectLst/>
                <a:uLnTx/>
                <a:uFillTx/>
                <a:latin typeface="+mn-lt"/>
                <a:ea typeface="+mn-ea"/>
                <a:cs typeface="+mn-cs"/>
              </a:defRPr>
            </a:lvl5pPr>
          </a:lstStyle>
          <a:p>
            <a:pPr lvl="0"/>
            <a:r>
              <a:rPr lang="en-US" noProof="0"/>
              <a:t>Click to edit Master text styles</a:t>
            </a:r>
          </a:p>
        </p:txBody>
      </p:sp>
      <p:sp>
        <p:nvSpPr>
          <p:cNvPr id="4" name="Content Placeholder 3">
            <a:extLst>
              <a:ext uri="{FF2B5EF4-FFF2-40B4-BE49-F238E27FC236}">
                <a16:creationId xmlns:a16="http://schemas.microsoft.com/office/drawing/2014/main" id="{2D8CA717-FFE3-4573-9AAF-22A9A18883B3}"/>
              </a:ext>
            </a:extLst>
          </p:cNvPr>
          <p:cNvSpPr>
            <a:spLocks noGrp="1"/>
          </p:cNvSpPr>
          <p:nvPr>
            <p:ph idx="10" hasCustomPrompt="1"/>
          </p:nvPr>
        </p:nvSpPr>
        <p:spPr>
          <a:xfrm>
            <a:off x="575997" y="6306372"/>
            <a:ext cx="10236914" cy="211596"/>
          </a:xfrm>
        </p:spPr>
        <p:txBody>
          <a:bodyPr/>
          <a:lstStyle>
            <a:lvl1pPr marL="0" indent="0">
              <a:buNone/>
              <a:defRPr sz="800">
                <a:solidFill>
                  <a:schemeClr val="tx1"/>
                </a:solidFill>
              </a:defRPr>
            </a:lvl1pPr>
          </a:lstStyle>
          <a:p>
            <a:pPr lvl="0"/>
            <a:r>
              <a:rPr lang="en-US" noProof="0"/>
              <a:t>Source Box</a:t>
            </a:r>
          </a:p>
        </p:txBody>
      </p:sp>
    </p:spTree>
    <p:extLst>
      <p:ext uri="{BB962C8B-B14F-4D97-AF65-F5344CB8AC3E}">
        <p14:creationId xmlns:p14="http://schemas.microsoft.com/office/powerpoint/2010/main" val="4140186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13B22-4100-4710-8E50-3056F7C4C15A}"/>
              </a:ext>
            </a:extLst>
          </p:cNvPr>
          <p:cNvSpPr>
            <a:spLocks noGrp="1"/>
          </p:cNvSpPr>
          <p:nvPr>
            <p:ph type="title" hasCustomPrompt="1"/>
          </p:nvPr>
        </p:nvSpPr>
        <p:spPr>
          <a:xfrm>
            <a:off x="575997" y="256032"/>
            <a:ext cx="11036566" cy="795528"/>
          </a:xfrm>
        </p:spPr>
        <p:txBody>
          <a:bodyPr>
            <a:noAutofit/>
          </a:bodyPr>
          <a:lstStyle>
            <a:lvl1pPr>
              <a:defRPr sz="2500"/>
            </a:lvl1pPr>
          </a:lstStyle>
          <a:p>
            <a:r>
              <a:rPr lang="en-US"/>
              <a:t>Click to edit Master title style</a:t>
            </a:r>
            <a:br>
              <a:rPr lang="en-US"/>
            </a:br>
            <a:endParaRPr lang="en-US"/>
          </a:p>
        </p:txBody>
      </p:sp>
      <p:sp>
        <p:nvSpPr>
          <p:cNvPr id="3" name="Content Placeholder 3">
            <a:extLst>
              <a:ext uri="{FF2B5EF4-FFF2-40B4-BE49-F238E27FC236}">
                <a16:creationId xmlns:a16="http://schemas.microsoft.com/office/drawing/2014/main" id="{521617BA-8D71-4B73-9AF3-99DDFBBC3F52}"/>
              </a:ext>
            </a:extLst>
          </p:cNvPr>
          <p:cNvSpPr>
            <a:spLocks noGrp="1"/>
          </p:cNvSpPr>
          <p:nvPr>
            <p:ph idx="1"/>
          </p:nvPr>
        </p:nvSpPr>
        <p:spPr>
          <a:xfrm>
            <a:off x="575997" y="1344706"/>
            <a:ext cx="11036566" cy="4935665"/>
          </a:xfrm>
        </p:spPr>
        <p:txBody>
          <a:bodyPr/>
          <a:lstStyle>
            <a:lvl1pPr marL="173736" indent="-173736">
              <a:defRPr sz="1500"/>
            </a:lvl1pPr>
            <a:lvl2pPr marL="365760" indent="-365760">
              <a:defRPr kumimoji="0" lang="en-US" sz="1600" b="0" i="0" u="none" strike="noStrike" kern="1200" cap="none" spc="0" normalizeH="0" baseline="0" noProof="0" dirty="0">
                <a:ln>
                  <a:noFill/>
                </a:ln>
                <a:solidFill>
                  <a:schemeClr val="tx1"/>
                </a:solidFill>
                <a:effectLst/>
                <a:uLnTx/>
                <a:uFillTx/>
                <a:latin typeface="+mn-lt"/>
                <a:ea typeface="+mn-ea"/>
                <a:cs typeface="+mn-cs"/>
              </a:defRPr>
            </a:lvl2pPr>
            <a:lvl3pPr>
              <a:defRPr kumimoji="0" lang="en-US" sz="1000" b="0" i="0" u="none" strike="noStrike" kern="1200" cap="none" spc="0" normalizeH="0" baseline="0" noProof="0" dirty="0">
                <a:ln>
                  <a:noFill/>
                </a:ln>
                <a:solidFill>
                  <a:schemeClr val="tx1"/>
                </a:solidFill>
                <a:effectLst/>
                <a:uLnTx/>
                <a:uFillTx/>
                <a:latin typeface="+mn-lt"/>
                <a:ea typeface="+mn-ea"/>
                <a:cs typeface="+mn-cs"/>
              </a:defRPr>
            </a:lvl3pPr>
            <a:lvl4pPr>
              <a:defRPr kumimoji="0" lang="en-US" sz="1000" b="0" i="0" u="none" strike="noStrike" kern="1200" cap="none" spc="0" normalizeH="0" baseline="0" noProof="0" dirty="0">
                <a:ln>
                  <a:noFill/>
                </a:ln>
                <a:solidFill>
                  <a:schemeClr val="tx1"/>
                </a:solidFill>
                <a:effectLst/>
                <a:uLnTx/>
                <a:uFillTx/>
                <a:latin typeface="+mn-lt"/>
                <a:ea typeface="+mn-ea"/>
                <a:cs typeface="+mn-cs"/>
              </a:defRPr>
            </a:lvl4pPr>
            <a:lvl5pPr>
              <a:defRPr kumimoji="0" lang="en-US" sz="1000" b="0" i="0" u="none" strike="noStrike" kern="1200" cap="none" spc="0" normalizeH="0" baseline="0" noProof="0" dirty="0">
                <a:ln>
                  <a:noFill/>
                </a:ln>
                <a:solidFill>
                  <a:schemeClr val="tx1"/>
                </a:solidFill>
                <a:effectLst/>
                <a:uLnTx/>
                <a:uFillTx/>
                <a:latin typeface="+mn-lt"/>
                <a:ea typeface="+mn-ea"/>
                <a:cs typeface="+mn-cs"/>
              </a:defRPr>
            </a:lvl5pPr>
          </a:lstStyle>
          <a:p>
            <a:pPr lvl="0"/>
            <a:r>
              <a:rPr lang="en-US" noProof="0"/>
              <a:t>Click to edit Master text styles</a:t>
            </a:r>
          </a:p>
        </p:txBody>
      </p:sp>
      <p:sp>
        <p:nvSpPr>
          <p:cNvPr id="4" name="Content Placeholder 3">
            <a:extLst>
              <a:ext uri="{FF2B5EF4-FFF2-40B4-BE49-F238E27FC236}">
                <a16:creationId xmlns:a16="http://schemas.microsoft.com/office/drawing/2014/main" id="{2D8CA717-FFE3-4573-9AAF-22A9A18883B3}"/>
              </a:ext>
            </a:extLst>
          </p:cNvPr>
          <p:cNvSpPr>
            <a:spLocks noGrp="1"/>
          </p:cNvSpPr>
          <p:nvPr>
            <p:ph idx="10" hasCustomPrompt="1"/>
          </p:nvPr>
        </p:nvSpPr>
        <p:spPr>
          <a:xfrm>
            <a:off x="575997" y="6312271"/>
            <a:ext cx="10236914" cy="211596"/>
          </a:xfrm>
        </p:spPr>
        <p:txBody>
          <a:bodyPr/>
          <a:lstStyle>
            <a:lvl1pPr marL="0" indent="0">
              <a:buNone/>
              <a:defRPr sz="800">
                <a:solidFill>
                  <a:schemeClr val="tx1"/>
                </a:solidFill>
              </a:defRPr>
            </a:lvl1pPr>
          </a:lstStyle>
          <a:p>
            <a:pPr lvl="0"/>
            <a:r>
              <a:rPr lang="en-US" noProof="0"/>
              <a:t>Source Box</a:t>
            </a:r>
          </a:p>
        </p:txBody>
      </p:sp>
    </p:spTree>
    <p:extLst>
      <p:ext uri="{BB962C8B-B14F-4D97-AF65-F5344CB8AC3E}">
        <p14:creationId xmlns:p14="http://schemas.microsoft.com/office/powerpoint/2010/main" val="3930875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550334" y="205748"/>
            <a:ext cx="1109133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89" tIns="45515" rIns="90989" bIns="45515" numCol="1" anchor="b" anchorCtr="0" compatLnSpc="1">
            <a:prstTxWarp prst="textNoShape">
              <a:avLst/>
            </a:prstTxWarp>
          </a:bodyPr>
          <a:lstStyle>
            <a:lvl1pPr>
              <a:defRPr sz="2400">
                <a:solidFill>
                  <a:srgbClr val="071D49"/>
                </a:solidFill>
              </a:defRPr>
            </a:lvl1pPr>
          </a:lstStyle>
          <a:p>
            <a:pPr lvl="0"/>
            <a:r>
              <a:rPr lang="en-US"/>
              <a:t>Click to edit Master title style</a:t>
            </a:r>
          </a:p>
        </p:txBody>
      </p:sp>
    </p:spTree>
    <p:extLst>
      <p:ext uri="{BB962C8B-B14F-4D97-AF65-F5344CB8AC3E}">
        <p14:creationId xmlns:p14="http://schemas.microsoft.com/office/powerpoint/2010/main" val="3960190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 TOC Layou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137175580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5" name="Object 4"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800" b="0" i="0" baseline="0">
              <a:latin typeface="Arial"/>
              <a:ea typeface="+mj-ea"/>
              <a:cs typeface="+mj-cs"/>
              <a:sym typeface="Arial"/>
            </a:endParaRPr>
          </a:p>
        </p:txBody>
      </p:sp>
      <p:sp>
        <p:nvSpPr>
          <p:cNvPr id="8" name="SP Agenda Subsection Highlight" hidden="1"/>
          <p:cNvSpPr txBox="1">
            <a:spLocks/>
          </p:cNvSpPr>
          <p:nvPr userDrawn="1"/>
        </p:nvSpPr>
        <p:spPr>
          <a:xfrm>
            <a:off x="1828800" y="2697480"/>
            <a:ext cx="8534400" cy="457200"/>
          </a:xfrm>
          <a:prstGeom prst="rect">
            <a:avLst/>
          </a:prstGeom>
          <a:solidFill>
            <a:schemeClr val="accent2"/>
          </a:solidFill>
        </p:spPr>
        <p:txBody>
          <a:bodyPr wrap="square" tIns="137160" bIns="137160" rtlCol="0" anchor="ctr">
            <a:noAutofit/>
          </a:bodyPr>
          <a:lstStyle/>
          <a:p>
            <a:pPr marL="628650" lvl="1" indent="-400050" algn="l" defTabSz="914400" rtl="0" eaLnBrk="1" latinLnBrk="0" hangingPunct="1">
              <a:spcBef>
                <a:spcPts val="1000"/>
              </a:spcBef>
              <a:spcAft>
                <a:spcPts val="1000"/>
              </a:spcAft>
              <a:buFont typeface="Arial" panose="020B0604020202020204" pitchFamily="34" charset="0"/>
              <a:buChar char="―"/>
              <a:tabLst>
                <a:tab pos="9512062" algn="l"/>
              </a:tabLst>
            </a:pPr>
            <a:r>
              <a:rPr lang="en-US" sz="1800" b="1" kern="1200">
                <a:solidFill>
                  <a:schemeClr val="bg1"/>
                </a:solidFill>
                <a:latin typeface="+mj-lt"/>
                <a:ea typeface="+mn-ea"/>
                <a:cs typeface="Arial" pitchFamily="34" charset="0"/>
              </a:rPr>
              <a:t>&lt;TEXT&gt;</a:t>
            </a:r>
          </a:p>
        </p:txBody>
      </p:sp>
      <p:sp>
        <p:nvSpPr>
          <p:cNvPr id="9" name="SP Agenda Subsection" hidden="1"/>
          <p:cNvSpPr txBox="1">
            <a:spLocks/>
          </p:cNvSpPr>
          <p:nvPr userDrawn="1"/>
        </p:nvSpPr>
        <p:spPr>
          <a:xfrm>
            <a:off x="1828800" y="2240280"/>
            <a:ext cx="8534400" cy="457200"/>
          </a:xfrm>
          <a:prstGeom prst="rect">
            <a:avLst/>
          </a:prstGeom>
          <a:noFill/>
        </p:spPr>
        <p:txBody>
          <a:bodyPr wrap="square" tIns="137160" bIns="137160" rtlCol="0" anchor="ctr">
            <a:noAutofit/>
          </a:bodyPr>
          <a:lstStyle/>
          <a:p>
            <a:pPr marL="628650" lvl="1" indent="-400050" algn="l" defTabSz="914400" rtl="0" eaLnBrk="1" latinLnBrk="0" hangingPunct="1">
              <a:spcBef>
                <a:spcPts val="1000"/>
              </a:spcBef>
              <a:spcAft>
                <a:spcPts val="1000"/>
              </a:spcAft>
              <a:buFont typeface="Arial" panose="020B0604020202020204" pitchFamily="34" charset="0"/>
              <a:buChar char="―"/>
              <a:tabLst>
                <a:tab pos="9512062" algn="l"/>
              </a:tabLst>
            </a:pPr>
            <a:r>
              <a:rPr lang="en-US" sz="1800" b="0" kern="1200">
                <a:solidFill>
                  <a:sysClr val="windowText" lastClr="000000"/>
                </a:solidFill>
                <a:latin typeface="+mj-lt"/>
                <a:ea typeface="+mn-ea"/>
                <a:cs typeface="Arial" pitchFamily="34" charset="0"/>
              </a:rPr>
              <a:t>&lt;TEXT&gt;</a:t>
            </a:r>
          </a:p>
        </p:txBody>
      </p:sp>
      <p:sp>
        <p:nvSpPr>
          <p:cNvPr id="10" name="SP Agenda Section Highlight" hidden="1"/>
          <p:cNvSpPr txBox="1">
            <a:spLocks/>
          </p:cNvSpPr>
          <p:nvPr userDrawn="1"/>
        </p:nvSpPr>
        <p:spPr>
          <a:xfrm>
            <a:off x="1828800" y="1783080"/>
            <a:ext cx="8534400" cy="457200"/>
          </a:xfrm>
          <a:prstGeom prst="rect">
            <a:avLst/>
          </a:prstGeom>
          <a:solidFill>
            <a:schemeClr val="accent2"/>
          </a:solidFill>
        </p:spPr>
        <p:txBody>
          <a:bodyPr wrap="square" tIns="137160" bIns="137160" rtlCol="0" anchor="ctr">
            <a:noAutofit/>
          </a:bodyPr>
          <a:lstStyle/>
          <a:p>
            <a:pPr defTabSz="9334267">
              <a:tabLst>
                <a:tab pos="9512062" algn="l"/>
              </a:tabLst>
            </a:pPr>
            <a:r>
              <a:rPr lang="en-US" sz="1800" b="1">
                <a:solidFill>
                  <a:schemeClr val="bg1"/>
                </a:solidFill>
              </a:rPr>
              <a:t>&lt;TEXT&gt;</a:t>
            </a:r>
          </a:p>
        </p:txBody>
      </p:sp>
      <p:sp>
        <p:nvSpPr>
          <p:cNvPr id="12" name="SP Agenda Section" hidden="1"/>
          <p:cNvSpPr txBox="1">
            <a:spLocks/>
          </p:cNvSpPr>
          <p:nvPr userDrawn="1"/>
        </p:nvSpPr>
        <p:spPr>
          <a:xfrm>
            <a:off x="1828800" y="1321678"/>
            <a:ext cx="8534400" cy="457200"/>
          </a:xfrm>
          <a:prstGeom prst="rect">
            <a:avLst/>
          </a:prstGeom>
          <a:noFill/>
        </p:spPr>
        <p:txBody>
          <a:bodyPr wrap="square" tIns="137160" bIns="137160" rtlCol="0" anchor="ctr">
            <a:noAutofit/>
          </a:bodyPr>
          <a:lstStyle/>
          <a:p>
            <a:pPr defTabSz="9334267">
              <a:tabLst>
                <a:tab pos="9512062" algn="l"/>
              </a:tabLst>
            </a:pPr>
            <a:r>
              <a:rPr lang="en-US" sz="1800"/>
              <a:t>&lt;TEXT&gt;</a:t>
            </a:r>
          </a:p>
        </p:txBody>
      </p:sp>
      <p:sp>
        <p:nvSpPr>
          <p:cNvPr id="13" name="Title 1"/>
          <p:cNvSpPr>
            <a:spLocks noGrp="1"/>
          </p:cNvSpPr>
          <p:nvPr>
            <p:ph type="title" idx="14" hasCustomPrompt="1"/>
          </p:nvPr>
        </p:nvSpPr>
        <p:spPr>
          <a:xfrm>
            <a:off x="609603" y="228600"/>
            <a:ext cx="10483851" cy="6801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b" anchorCtr="0" compatLnSpc="1">
            <a:prstTxWarp prst="textNoShape">
              <a:avLst/>
            </a:prstTxWarp>
          </a:bodyPr>
          <a:lstStyle>
            <a:lvl1pPr>
              <a:defRPr lang="en-US" sz="1800" dirty="0">
                <a:solidFill>
                  <a:srgbClr val="4D4F53"/>
                </a:solidFill>
              </a:defRPr>
            </a:lvl1pPr>
          </a:lstStyle>
          <a:p>
            <a:pPr lvl="0"/>
            <a:r>
              <a:rPr lang="en-US"/>
              <a:t>Table of Contents</a:t>
            </a:r>
          </a:p>
        </p:txBody>
      </p:sp>
    </p:spTree>
    <p:extLst>
      <p:ext uri="{BB962C8B-B14F-4D97-AF65-F5344CB8AC3E}">
        <p14:creationId xmlns:p14="http://schemas.microsoft.com/office/powerpoint/2010/main" val="3743611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10821-1EBF-48FC-A8EC-F0738992DD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4D3B10-4AB0-466C-87E7-FA9654202A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4471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391238" y="89606"/>
            <a:ext cx="10867316" cy="52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718" rIns="91396" bIns="45718" numCol="1" anchor="b" anchorCtr="0" compatLnSpc="1">
            <a:prstTxWarp prst="textNoShape">
              <a:avLst/>
            </a:prstTxWarp>
          </a:bodyPr>
          <a:lstStyle>
            <a:lvl1pPr algn="ctr">
              <a:defRPr b="1"/>
            </a:lvl1pPr>
          </a:lstStyle>
          <a:p>
            <a:pPr lvl="0"/>
            <a:r>
              <a:rPr lang="en-US"/>
              <a:t>Click to edit Master title style</a:t>
            </a:r>
          </a:p>
        </p:txBody>
      </p:sp>
    </p:spTree>
    <p:extLst>
      <p:ext uri="{BB962C8B-B14F-4D97-AF65-F5344CB8AC3E}">
        <p14:creationId xmlns:p14="http://schemas.microsoft.com/office/powerpoint/2010/main" val="413305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sp>
        <p:nvSpPr>
          <p:cNvPr id="6" name="Text Box 3"/>
          <p:cNvSpPr txBox="1">
            <a:spLocks noChangeArrowheads="1"/>
          </p:cNvSpPr>
          <p:nvPr userDrawn="1"/>
        </p:nvSpPr>
        <p:spPr bwMode="auto">
          <a:xfrm>
            <a:off x="1295401" y="2690813"/>
            <a:ext cx="9336617" cy="1569660"/>
          </a:xfrm>
          <a:prstGeom prst="rect">
            <a:avLst/>
          </a:prstGeom>
          <a:noFill/>
          <a:ln w="9525" algn="ctr">
            <a:noFill/>
            <a:miter lim="800000"/>
            <a:headEnd/>
            <a:tailEnd/>
          </a:ln>
        </p:spPr>
        <p:txBody>
          <a:bodyPr>
            <a:spAutoFit/>
          </a:bodyPr>
          <a:lstStyle/>
          <a:p>
            <a:pPr marL="231775" indent="4763" algn="ctr"/>
            <a:r>
              <a:rPr lang="en-US" sz="1600" b="1" i="1" dirty="0">
                <a:solidFill>
                  <a:srgbClr val="000000"/>
                </a:solidFill>
              </a:rPr>
              <a:t>Copyright © 2021 </a:t>
            </a:r>
            <a:r>
              <a:rPr lang="en-US" sz="1600" b="1" i="1" dirty="0" err="1">
                <a:solidFill>
                  <a:srgbClr val="000000"/>
                </a:solidFill>
              </a:rPr>
              <a:t>ClearView</a:t>
            </a:r>
            <a:r>
              <a:rPr lang="en-US" sz="1600" b="1" i="1" dirty="0">
                <a:solidFill>
                  <a:srgbClr val="000000"/>
                </a:solidFill>
              </a:rPr>
              <a:t> Healthcare Partners LLC. All rights reserved.</a:t>
            </a:r>
          </a:p>
          <a:p>
            <a:pPr marL="231775" indent="4763" algn="ctr"/>
            <a:r>
              <a:rPr lang="en-US" sz="1600" b="1" i="1" dirty="0">
                <a:solidFill>
                  <a:srgbClr val="000000"/>
                </a:solidFill>
              </a:rPr>
              <a:t>This document/analysis is the work-product of </a:t>
            </a:r>
            <a:r>
              <a:rPr lang="en-US" sz="1600" b="1" i="1" dirty="0" err="1">
                <a:solidFill>
                  <a:srgbClr val="000000"/>
                </a:solidFill>
              </a:rPr>
              <a:t>ClearView</a:t>
            </a:r>
            <a:r>
              <a:rPr lang="en-US" sz="1600" b="1" i="1" dirty="0">
                <a:solidFill>
                  <a:srgbClr val="000000"/>
                </a:solidFill>
              </a:rPr>
              <a:t> Healthcare Partners, a firm that provides biomedical consulting services to life sciences companies. The information contained in this document has been obtained from sources that we believe are reliable, but we do not represent that it is accurate or complete, and it should not be relied upon as such. This report may not be reproduced or circulated without our prior written permission.</a:t>
            </a:r>
          </a:p>
        </p:txBody>
      </p:sp>
      <p:pic>
        <p:nvPicPr>
          <p:cNvPr id="6148" name="Picture 4">
            <a:extLst>
              <a:ext uri="{FF2B5EF4-FFF2-40B4-BE49-F238E27FC236}">
                <a16:creationId xmlns:a16="http://schemas.microsoft.com/office/drawing/2014/main" id="{536651D2-FCFD-4C4E-8AE4-B9AB3DE9E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444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6F4C8E8-7E9A-224F-8714-AB4216A9C1A5}"/>
              </a:ext>
            </a:extLst>
          </p:cNvPr>
          <p:cNvSpPr>
            <a:spLocks noGrp="1"/>
          </p:cNvSpPr>
          <p:nvPr>
            <p:ph type="title" hasCustomPrompt="1"/>
          </p:nvPr>
        </p:nvSpPr>
        <p:spPr>
          <a:xfrm>
            <a:off x="365760" y="365760"/>
            <a:ext cx="11460480" cy="914400"/>
          </a:xfrm>
        </p:spPr>
        <p:txBody>
          <a:bodyPr/>
          <a:lstStyle/>
          <a:p>
            <a:r>
              <a:rPr lang="en-US"/>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365758" y="1554480"/>
            <a:ext cx="5577840"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6248400" y="1554480"/>
            <a:ext cx="5577840"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64687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guide id="2" pos="39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D8B1-1581-4488-A1A4-886D01EEFD4F}"/>
              </a:ext>
            </a:extLst>
          </p:cNvPr>
          <p:cNvSpPr>
            <a:spLocks noGrp="1"/>
          </p:cNvSpPr>
          <p:nvPr>
            <p:ph type="title" hasCustomPrompt="1"/>
          </p:nvPr>
        </p:nvSpPr>
        <p:spPr/>
        <p:txBody>
          <a:bodyPr/>
          <a:lstStyle>
            <a:lvl1pPr>
              <a:defRPr/>
            </a:lvl1pPr>
          </a:lstStyle>
          <a:p>
            <a:r>
              <a:rPr lang="en-US"/>
              <a:t>[Slide title]</a:t>
            </a:r>
          </a:p>
        </p:txBody>
      </p:sp>
      <p:sp>
        <p:nvSpPr>
          <p:cNvPr id="5" name="Slide Number Placeholder 2">
            <a:extLst>
              <a:ext uri="{FF2B5EF4-FFF2-40B4-BE49-F238E27FC236}">
                <a16:creationId xmlns:a16="http://schemas.microsoft.com/office/drawing/2014/main" id="{6CF9CDAC-EC28-4BA6-9827-D58133E18874}"/>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62489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ection Header - Mint">
    <p:bg>
      <p:bgPr>
        <a:gradFill>
          <a:gsLst>
            <a:gs pos="0">
              <a:srgbClr val="F2FFF9"/>
            </a:gs>
            <a:gs pos="100000">
              <a:srgbClr val="C5FFE6"/>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13794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000" y="576000"/>
            <a:ext cx="8228275" cy="3895639"/>
          </a:xfrm>
        </p:spPr>
        <p:txBody>
          <a:bodyPr anchor="t" anchorCtr="0"/>
          <a:lstStyle>
            <a:lvl1pPr algn="l">
              <a:lnSpc>
                <a:spcPct val="83000"/>
              </a:lnSpc>
              <a:defRPr sz="6500">
                <a:solidFill>
                  <a:schemeClr val="bg1"/>
                </a:solidFill>
              </a:defRPr>
            </a:lvl1pPr>
          </a:lstStyle>
          <a:p>
            <a:r>
              <a:rPr lang="en-US"/>
              <a:t>Click to edit Master title style</a:t>
            </a:r>
          </a:p>
        </p:txBody>
      </p:sp>
      <p:sp>
        <p:nvSpPr>
          <p:cNvPr id="3" name="Subtitle 2"/>
          <p:cNvSpPr>
            <a:spLocks noGrp="1"/>
          </p:cNvSpPr>
          <p:nvPr>
            <p:ph type="subTitle" idx="1"/>
          </p:nvPr>
        </p:nvSpPr>
        <p:spPr>
          <a:xfrm>
            <a:off x="576000" y="4896000"/>
            <a:ext cx="8228275" cy="1462823"/>
          </a:xfrm>
        </p:spPr>
        <p:txBody>
          <a:bodyPr anchor="b" anchorCtr="0"/>
          <a:lstStyle>
            <a:lvl1pPr marL="0" indent="0" algn="l">
              <a:spcBef>
                <a:spcPts val="0"/>
              </a:spcBef>
              <a:buFont typeface="Arial" panose="020B0604020202020204" pitchFamily="34" charset="0"/>
              <a:buChar char="​"/>
              <a:defRPr sz="2000">
                <a:solidFill>
                  <a:schemeClr val="bg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4" name="Date_DateCustomA" hidden="1"/>
          <p:cNvSpPr>
            <a:spLocks noGrp="1"/>
          </p:cNvSpPr>
          <p:nvPr>
            <p:ph type="dt" sz="half" idx="10"/>
          </p:nvPr>
        </p:nvSpPr>
        <p:spPr>
          <a:xfrm>
            <a:off x="0" y="7020000"/>
            <a:ext cx="0" cy="0"/>
          </a:xfrm>
        </p:spPr>
        <p:txBody>
          <a:bodyPr/>
          <a:lstStyle>
            <a:lvl1pPr>
              <a:defRPr sz="100">
                <a:noFill/>
              </a:defRPr>
            </a:lvl1pPr>
          </a:lstStyle>
          <a:p>
            <a:fld id="{E2FECF34-1952-41E3-9D80-AE3F242E2DEC}" type="datetime1">
              <a:rPr lang="en-US" smtClean="0"/>
              <a:pPr/>
              <a:t>3/9/23</a:t>
            </a:fld>
            <a:endParaRPr lang="en-US"/>
          </a:p>
        </p:txBody>
      </p:sp>
      <p:sp>
        <p:nvSpPr>
          <p:cNvPr id="5" name="FLD_PresentationTitle" hidden="1"/>
          <p:cNvSpPr>
            <a:spLocks noGrp="1"/>
          </p:cNvSpPr>
          <p:nvPr>
            <p:ph type="ftr" sz="quarter" idx="11"/>
          </p:nvPr>
        </p:nvSpPr>
        <p:spPr>
          <a:xfrm>
            <a:off x="0" y="7020000"/>
            <a:ext cx="0" cy="0"/>
          </a:xfrm>
        </p:spPr>
        <p:txBody>
          <a:bodyPr/>
          <a:lstStyle>
            <a:lvl1pPr>
              <a:defRPr sz="100">
                <a:noFill/>
              </a:defRPr>
            </a:lvl1pPr>
          </a:lstStyle>
          <a:p>
            <a:endParaRPr lang="en-US"/>
          </a:p>
        </p:txBody>
      </p:sp>
      <p:sp>
        <p:nvSpPr>
          <p:cNvPr id="6" name="Slide Number Placeholder 5" hidden="1"/>
          <p:cNvSpPr>
            <a:spLocks noGrp="1"/>
          </p:cNvSpPr>
          <p:nvPr>
            <p:ph type="sldNum" sz="quarter" idx="12"/>
          </p:nvPr>
        </p:nvSpPr>
        <p:spPr>
          <a:xfrm>
            <a:off x="0" y="7020000"/>
            <a:ext cx="0" cy="0"/>
          </a:xfrm>
        </p:spPr>
        <p:txBody>
          <a:bodyPr/>
          <a:lstStyle>
            <a:lvl1pPr>
              <a:defRPr sz="100">
                <a:noFill/>
              </a:defRPr>
            </a:lvl1pPr>
          </a:lstStyle>
          <a:p>
            <a:fld id="{24C8C45C-947F-4981-8B3F-4F32E973C901}" type="slidenum">
              <a:rPr lang="en-US" smtClean="0"/>
              <a:pPr/>
              <a:t>‹#›</a:t>
            </a:fld>
            <a:endParaRPr lang="en-US"/>
          </a:p>
        </p:txBody>
      </p:sp>
      <p:pic>
        <p:nvPicPr>
          <p:cNvPr id="9" name="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21600" y="5522400"/>
            <a:ext cx="2592000" cy="754204"/>
          </a:xfrm>
          <a:prstGeom prst="rect">
            <a:avLst/>
          </a:prstGeom>
        </p:spPr>
      </p:pic>
    </p:spTree>
    <p:extLst>
      <p:ext uri="{BB962C8B-B14F-4D97-AF65-F5344CB8AC3E}">
        <p14:creationId xmlns:p14="http://schemas.microsoft.com/office/powerpoint/2010/main" val="3919732102"/>
      </p:ext>
    </p:extLst>
  </p:cSld>
  <p:clrMapOvr>
    <a:masterClrMapping/>
  </p:clrMapOvr>
  <p:extLst>
    <p:ext uri="{DCECCB84-F9BA-43D5-87BE-67443E8EF086}">
      <p15:sldGuideLst xmlns:p15="http://schemas.microsoft.com/office/powerpoint/2012/main">
        <p15:guide id="1" pos="5546">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 Header - Amber">
    <p:bg>
      <p:bgPr>
        <a:gradFill>
          <a:gsLst>
            <a:gs pos="0">
              <a:srgbClr val="FFFBF4"/>
            </a:gs>
            <a:gs pos="100000">
              <a:srgbClr val="FFECCD"/>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96726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861D7D-0CE3-D447-AB46-E7F0601A9C1D}"/>
              </a:ext>
            </a:extLst>
          </p:cNvPr>
          <p:cNvSpPr>
            <a:spLocks noGrp="1"/>
          </p:cNvSpPr>
          <p:nvPr>
            <p:ph type="title" hasCustomPrompt="1"/>
          </p:nvPr>
        </p:nvSpPr>
        <p:spPr>
          <a:xfrm>
            <a:off x="365760" y="365760"/>
            <a:ext cx="11460480" cy="914400"/>
          </a:xfrm>
        </p:spPr>
        <p:txBody>
          <a:bodyPr/>
          <a:lstStyle/>
          <a:p>
            <a:r>
              <a:rPr lang="en-US" dirty="0"/>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365760" y="1554480"/>
            <a:ext cx="2642616" cy="457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3302001" y="1554480"/>
            <a:ext cx="2641598" cy="457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48592F68-1A92-1442-9565-3EF907A57B35}"/>
              </a:ext>
            </a:extLst>
          </p:cNvPr>
          <p:cNvSpPr>
            <a:spLocks noGrp="1"/>
          </p:cNvSpPr>
          <p:nvPr>
            <p:ph sz="quarter" idx="13"/>
          </p:nvPr>
        </p:nvSpPr>
        <p:spPr>
          <a:xfrm>
            <a:off x="6248400" y="1554480"/>
            <a:ext cx="2641600" cy="457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a:extLst>
              <a:ext uri="{FF2B5EF4-FFF2-40B4-BE49-F238E27FC236}">
                <a16:creationId xmlns:a16="http://schemas.microsoft.com/office/drawing/2014/main" id="{04198CF4-E51B-2147-88D7-1228A1479BFA}"/>
              </a:ext>
            </a:extLst>
          </p:cNvPr>
          <p:cNvSpPr>
            <a:spLocks noGrp="1"/>
          </p:cNvSpPr>
          <p:nvPr>
            <p:ph sz="quarter" idx="14"/>
          </p:nvPr>
        </p:nvSpPr>
        <p:spPr>
          <a:xfrm>
            <a:off x="9183624" y="1554480"/>
            <a:ext cx="2642616" cy="457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Tree>
    <p:extLst>
      <p:ext uri="{BB962C8B-B14F-4D97-AF65-F5344CB8AC3E}">
        <p14:creationId xmlns:p14="http://schemas.microsoft.com/office/powerpoint/2010/main" val="328304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80">
          <p15:clr>
            <a:srgbClr val="FBAE40"/>
          </p15:clr>
        </p15:guide>
        <p15:guide id="2" pos="1896">
          <p15:clr>
            <a:srgbClr val="FBAE40"/>
          </p15:clr>
        </p15:guide>
        <p15:guide id="3" pos="5600">
          <p15:clr>
            <a:srgbClr val="FBAE40"/>
          </p15:clr>
        </p15:guide>
        <p15:guide id="4" pos="5784">
          <p15:clr>
            <a:srgbClr val="FBAE40"/>
          </p15:clr>
        </p15:guide>
        <p15:guide id="5" pos="3744">
          <p15:clr>
            <a:srgbClr val="FBAE40"/>
          </p15:clr>
        </p15:guide>
        <p15:guide id="6" pos="39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000" y="575999"/>
            <a:ext cx="8228275" cy="3895639"/>
          </a:xfrm>
        </p:spPr>
        <p:txBody>
          <a:bodyPr anchor="t" anchorCtr="0"/>
          <a:lstStyle>
            <a:lvl1pPr algn="l">
              <a:lnSpc>
                <a:spcPct val="83000"/>
              </a:lnSpc>
              <a:defRPr sz="6500">
                <a:solidFill>
                  <a:schemeClr val="bg1"/>
                </a:solidFill>
              </a:defRPr>
            </a:lvl1pPr>
          </a:lstStyle>
          <a:p>
            <a:r>
              <a:rPr lang="en-US"/>
              <a:t>Click to edit Master title style</a:t>
            </a:r>
          </a:p>
        </p:txBody>
      </p:sp>
      <p:sp>
        <p:nvSpPr>
          <p:cNvPr id="3" name="Subtitle 2"/>
          <p:cNvSpPr>
            <a:spLocks noGrp="1"/>
          </p:cNvSpPr>
          <p:nvPr>
            <p:ph type="subTitle" idx="1"/>
          </p:nvPr>
        </p:nvSpPr>
        <p:spPr>
          <a:xfrm>
            <a:off x="576000" y="4896000"/>
            <a:ext cx="8228275" cy="1462823"/>
          </a:xfrm>
        </p:spPr>
        <p:txBody>
          <a:bodyPr anchor="b" anchorCtr="0"/>
          <a:lstStyle>
            <a:lvl1pPr marL="0" indent="0" algn="l">
              <a:spcBef>
                <a:spcPts val="0"/>
              </a:spcBef>
              <a:buFont typeface="Arial" panose="020B0604020202020204" pitchFamily="34" charset="0"/>
              <a:buChar char="​"/>
              <a:defRPr sz="2000">
                <a:solidFill>
                  <a:schemeClr val="bg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pic>
        <p:nvPicPr>
          <p:cNvPr id="9" name="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21600" y="5522953"/>
            <a:ext cx="2592000" cy="753097"/>
          </a:xfrm>
          <a:prstGeom prst="rect">
            <a:avLst/>
          </a:prstGeom>
        </p:spPr>
      </p:pic>
      <p:sp>
        <p:nvSpPr>
          <p:cNvPr id="4" name="Date_DateCustomA" hidden="1"/>
          <p:cNvSpPr>
            <a:spLocks noGrp="1"/>
          </p:cNvSpPr>
          <p:nvPr>
            <p:ph type="dt" sz="half" idx="10"/>
          </p:nvPr>
        </p:nvSpPr>
        <p:spPr>
          <a:xfrm>
            <a:off x="0" y="7020000"/>
            <a:ext cx="0" cy="0"/>
          </a:xfrm>
        </p:spPr>
        <p:txBody>
          <a:bodyPr/>
          <a:lstStyle>
            <a:lvl1pPr>
              <a:defRPr sz="100">
                <a:noFill/>
              </a:defRPr>
            </a:lvl1pPr>
          </a:lstStyle>
          <a:p>
            <a:fld id="{E2FECF34-1952-41E3-9D80-AE3F242E2DEC}" type="datetime1">
              <a:rPr lang="en-US" smtClean="0"/>
              <a:pPr/>
              <a:t>3/9/23</a:t>
            </a:fld>
            <a:endParaRPr lang="en-US"/>
          </a:p>
        </p:txBody>
      </p:sp>
      <p:sp>
        <p:nvSpPr>
          <p:cNvPr id="5" name="FLD_PresentationTitle" hidden="1"/>
          <p:cNvSpPr>
            <a:spLocks noGrp="1"/>
          </p:cNvSpPr>
          <p:nvPr>
            <p:ph type="ftr" sz="quarter" idx="11"/>
          </p:nvPr>
        </p:nvSpPr>
        <p:spPr>
          <a:xfrm>
            <a:off x="0" y="7020000"/>
            <a:ext cx="0" cy="0"/>
          </a:xfrm>
        </p:spPr>
        <p:txBody>
          <a:bodyPr/>
          <a:lstStyle>
            <a:lvl1pPr>
              <a:defRPr sz="100">
                <a:noFill/>
              </a:defRPr>
            </a:lvl1pPr>
          </a:lstStyle>
          <a:p>
            <a:endParaRPr lang="en-US"/>
          </a:p>
        </p:txBody>
      </p:sp>
      <p:sp>
        <p:nvSpPr>
          <p:cNvPr id="6" name="Slide Number Placeholder 5" hidden="1"/>
          <p:cNvSpPr>
            <a:spLocks noGrp="1"/>
          </p:cNvSpPr>
          <p:nvPr>
            <p:ph type="sldNum" sz="quarter" idx="12"/>
          </p:nvPr>
        </p:nvSpPr>
        <p:spPr>
          <a:xfrm>
            <a:off x="0" y="7020000"/>
            <a:ext cx="0" cy="0"/>
          </a:xfrm>
        </p:spPr>
        <p:txBody>
          <a:bodyPr/>
          <a:lstStyle>
            <a:lvl1pPr>
              <a:defRPr sz="100">
                <a:noFill/>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1129317302"/>
      </p:ext>
    </p:extLst>
  </p:cSld>
  <p:clrMapOvr>
    <a:masterClrMapping/>
  </p:clrMapOvr>
  <p:extLst>
    <p:ext uri="{DCECCB84-F9BA-43D5-87BE-67443E8EF086}">
      <p15:sldGuideLst xmlns:p15="http://schemas.microsoft.com/office/powerpoint/2012/main">
        <p15:guide id="1" pos="5546">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White logo">
    <p:bg>
      <p:bgPr>
        <a:solidFill>
          <a:schemeClr val="accent1"/>
        </a:solidFill>
        <a:effectLst/>
      </p:bgPr>
    </p:bg>
    <p:spTree>
      <p:nvGrpSpPr>
        <p:cNvPr id="1" name=""/>
        <p:cNvGrpSpPr/>
        <p:nvPr/>
      </p:nvGrpSpPr>
      <p:grpSpPr>
        <a:xfrm>
          <a:off x="0" y="0"/>
          <a:ext cx="0" cy="0"/>
          <a:chOff x="0" y="0"/>
          <a:chExt cx="0" cy="0"/>
        </a:xfrm>
      </p:grpSpPr>
      <p:pic>
        <p:nvPicPr>
          <p:cNvPr id="9" name="smid ud"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9629"/>
          </a:xfrm>
          <a:prstGeom prst="rect">
            <a:avLst/>
          </a:prstGeom>
        </p:spPr>
      </p:pic>
      <p:sp>
        <p:nvSpPr>
          <p:cNvPr id="2" name="Title 1"/>
          <p:cNvSpPr>
            <a:spLocks noGrp="1"/>
          </p:cNvSpPr>
          <p:nvPr>
            <p:ph type="ctrTitle"/>
          </p:nvPr>
        </p:nvSpPr>
        <p:spPr>
          <a:xfrm>
            <a:off x="576000" y="576000"/>
            <a:ext cx="8228275" cy="3895639"/>
          </a:xfrm>
        </p:spPr>
        <p:txBody>
          <a:bodyPr anchor="t" anchorCtr="0"/>
          <a:lstStyle>
            <a:lvl1pPr algn="l">
              <a:lnSpc>
                <a:spcPct val="83000"/>
              </a:lnSpc>
              <a:defRPr sz="6500">
                <a:solidFill>
                  <a:schemeClr val="bg1"/>
                </a:solidFill>
              </a:defRPr>
            </a:lvl1pPr>
          </a:lstStyle>
          <a:p>
            <a:r>
              <a:rPr lang="en-US"/>
              <a:t>Click to edit Master title style</a:t>
            </a:r>
          </a:p>
        </p:txBody>
      </p:sp>
      <p:sp>
        <p:nvSpPr>
          <p:cNvPr id="3" name="Subtitle 2"/>
          <p:cNvSpPr>
            <a:spLocks noGrp="1"/>
          </p:cNvSpPr>
          <p:nvPr>
            <p:ph type="subTitle" idx="1"/>
          </p:nvPr>
        </p:nvSpPr>
        <p:spPr>
          <a:xfrm>
            <a:off x="576000" y="4896000"/>
            <a:ext cx="8228275" cy="1462823"/>
          </a:xfrm>
        </p:spPr>
        <p:txBody>
          <a:bodyPr anchor="b" anchorCtr="0"/>
          <a:lstStyle>
            <a:lvl1pPr marL="0" indent="0" algn="l">
              <a:spcBef>
                <a:spcPts val="0"/>
              </a:spcBef>
              <a:buFont typeface="Arial" panose="020B0604020202020204" pitchFamily="34" charset="0"/>
              <a:buChar char="​"/>
              <a:defRPr sz="2000">
                <a:solidFill>
                  <a:schemeClr val="bg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4" name="Date_DateCustomA" hidden="1"/>
          <p:cNvSpPr>
            <a:spLocks noGrp="1"/>
          </p:cNvSpPr>
          <p:nvPr>
            <p:ph type="dt" sz="half" idx="10"/>
          </p:nvPr>
        </p:nvSpPr>
        <p:spPr>
          <a:xfrm>
            <a:off x="0" y="7020000"/>
            <a:ext cx="0" cy="0"/>
          </a:xfrm>
        </p:spPr>
        <p:txBody>
          <a:bodyPr/>
          <a:lstStyle>
            <a:lvl1pPr>
              <a:defRPr sz="100">
                <a:noFill/>
              </a:defRPr>
            </a:lvl1pPr>
          </a:lstStyle>
          <a:p>
            <a:fld id="{E2FECF34-1952-41E3-9D80-AE3F242E2DEC}" type="datetime1">
              <a:rPr lang="en-US" smtClean="0"/>
              <a:pPr/>
              <a:t>3/9/23</a:t>
            </a:fld>
            <a:endParaRPr lang="en-US"/>
          </a:p>
        </p:txBody>
      </p:sp>
      <p:sp>
        <p:nvSpPr>
          <p:cNvPr id="5" name="FLD_PresentationTitle" hidden="1"/>
          <p:cNvSpPr>
            <a:spLocks noGrp="1"/>
          </p:cNvSpPr>
          <p:nvPr>
            <p:ph type="ftr" sz="quarter" idx="11"/>
          </p:nvPr>
        </p:nvSpPr>
        <p:spPr>
          <a:xfrm>
            <a:off x="0" y="7020000"/>
            <a:ext cx="0" cy="0"/>
          </a:xfrm>
        </p:spPr>
        <p:txBody>
          <a:bodyPr/>
          <a:lstStyle>
            <a:lvl1pPr>
              <a:defRPr sz="100">
                <a:noFill/>
              </a:defRPr>
            </a:lvl1pPr>
          </a:lstStyle>
          <a:p>
            <a:endParaRPr lang="en-US"/>
          </a:p>
        </p:txBody>
      </p:sp>
      <p:sp>
        <p:nvSpPr>
          <p:cNvPr id="6" name="Slide Number Placeholder 5" hidden="1"/>
          <p:cNvSpPr>
            <a:spLocks noGrp="1"/>
          </p:cNvSpPr>
          <p:nvPr>
            <p:ph type="sldNum" sz="quarter" idx="12"/>
          </p:nvPr>
        </p:nvSpPr>
        <p:spPr>
          <a:xfrm>
            <a:off x="0" y="7020000"/>
            <a:ext cx="0" cy="0"/>
          </a:xfrm>
        </p:spPr>
        <p:txBody>
          <a:bodyPr/>
          <a:lstStyle>
            <a:lvl1pPr>
              <a:defRPr sz="100">
                <a:noFill/>
              </a:defRPr>
            </a:lvl1pPr>
          </a:lstStyle>
          <a:p>
            <a:fld id="{24C8C45C-947F-4981-8B3F-4F32E973C901}" type="slidenum">
              <a:rPr lang="en-US" smtClean="0"/>
              <a:pPr/>
              <a:t>‹#›</a:t>
            </a:fld>
            <a:endParaRPr lang="en-US"/>
          </a:p>
        </p:txBody>
      </p:sp>
      <p:pic>
        <p:nvPicPr>
          <p:cNvPr id="10" name="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21600" y="5522400"/>
            <a:ext cx="2592000" cy="754204"/>
          </a:xfrm>
          <a:prstGeom prst="rect">
            <a:avLst/>
          </a:prstGeom>
        </p:spPr>
      </p:pic>
    </p:spTree>
    <p:extLst>
      <p:ext uri="{BB962C8B-B14F-4D97-AF65-F5344CB8AC3E}">
        <p14:creationId xmlns:p14="http://schemas.microsoft.com/office/powerpoint/2010/main" val="269542604"/>
      </p:ext>
    </p:extLst>
  </p:cSld>
  <p:clrMapOvr>
    <a:masterClrMapping/>
  </p:clrMapOvr>
  <p:extLst>
    <p:ext uri="{DCECCB84-F9BA-43D5-87BE-67443E8EF086}">
      <p15:sldGuideLst xmlns:p15="http://schemas.microsoft.com/office/powerpoint/2012/main">
        <p15:guide id="1" pos="5546">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Green log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000" y="575999"/>
            <a:ext cx="8228275" cy="3895639"/>
          </a:xfrm>
        </p:spPr>
        <p:txBody>
          <a:bodyPr anchor="t" anchorCtr="0"/>
          <a:lstStyle>
            <a:lvl1pPr algn="l">
              <a:lnSpc>
                <a:spcPct val="83000"/>
              </a:lnSpc>
              <a:defRPr sz="55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76000" y="4896000"/>
            <a:ext cx="8228275" cy="1462823"/>
          </a:xfrm>
        </p:spPr>
        <p:txBody>
          <a:bodyPr anchor="b" anchorCtr="0"/>
          <a:lstStyle>
            <a:lvl1pPr marL="0" indent="0" algn="l">
              <a:spcBef>
                <a:spcPts val="0"/>
              </a:spcBef>
              <a:buFont typeface="Arial" panose="020B0604020202020204" pitchFamily="34" charset="0"/>
              <a:buChar char="​"/>
              <a:defRPr sz="20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4" name="Date_DateCustomA" hidden="1"/>
          <p:cNvSpPr>
            <a:spLocks noGrp="1"/>
          </p:cNvSpPr>
          <p:nvPr>
            <p:ph type="dt" sz="half" idx="10"/>
          </p:nvPr>
        </p:nvSpPr>
        <p:spPr>
          <a:xfrm>
            <a:off x="0" y="7020000"/>
            <a:ext cx="0" cy="0"/>
          </a:xfrm>
        </p:spPr>
        <p:txBody>
          <a:bodyPr/>
          <a:lstStyle>
            <a:lvl1pPr>
              <a:defRPr sz="100">
                <a:noFill/>
              </a:defRPr>
            </a:lvl1pPr>
          </a:lstStyle>
          <a:p>
            <a:fld id="{E2FECF34-1952-41E3-9D80-AE3F242E2DEC}" type="datetime1">
              <a:rPr lang="en-US" smtClean="0"/>
              <a:pPr/>
              <a:t>3/9/23</a:t>
            </a:fld>
            <a:endParaRPr lang="en-US"/>
          </a:p>
        </p:txBody>
      </p:sp>
      <p:sp>
        <p:nvSpPr>
          <p:cNvPr id="5" name="FLD_PresentationTitle" hidden="1"/>
          <p:cNvSpPr>
            <a:spLocks noGrp="1"/>
          </p:cNvSpPr>
          <p:nvPr>
            <p:ph type="ftr" sz="quarter" idx="11"/>
          </p:nvPr>
        </p:nvSpPr>
        <p:spPr>
          <a:xfrm>
            <a:off x="0" y="7020000"/>
            <a:ext cx="0" cy="0"/>
          </a:xfrm>
        </p:spPr>
        <p:txBody>
          <a:bodyPr/>
          <a:lstStyle>
            <a:lvl1pPr>
              <a:defRPr sz="100">
                <a:noFill/>
              </a:defRPr>
            </a:lvl1pPr>
          </a:lstStyle>
          <a:p>
            <a:endParaRPr lang="en-US"/>
          </a:p>
        </p:txBody>
      </p:sp>
      <p:sp>
        <p:nvSpPr>
          <p:cNvPr id="6" name="Slide Number Placeholder 5" hidden="1"/>
          <p:cNvSpPr>
            <a:spLocks noGrp="1"/>
          </p:cNvSpPr>
          <p:nvPr>
            <p:ph type="sldNum" sz="quarter" idx="12"/>
          </p:nvPr>
        </p:nvSpPr>
        <p:spPr>
          <a:xfrm>
            <a:off x="0" y="7020000"/>
            <a:ext cx="0" cy="0"/>
          </a:xfrm>
        </p:spPr>
        <p:txBody>
          <a:bodyPr/>
          <a:lstStyle>
            <a:lvl1pPr>
              <a:defRPr sz="100">
                <a:noFill/>
              </a:defRPr>
            </a:lvl1pPr>
          </a:lstStyle>
          <a:p>
            <a:fld id="{24C8C45C-947F-4981-8B3F-4F32E973C901}" type="slidenum">
              <a:rPr lang="en-US" smtClean="0"/>
              <a:pPr/>
              <a:t>‹#›</a:t>
            </a:fld>
            <a:endParaRPr lang="en-US"/>
          </a:p>
        </p:txBody>
      </p:sp>
      <p:pic>
        <p:nvPicPr>
          <p:cNvPr id="9" name="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21600" y="5522953"/>
            <a:ext cx="2592000" cy="753097"/>
          </a:xfrm>
          <a:prstGeom prst="rect">
            <a:avLst/>
          </a:prstGeom>
        </p:spPr>
      </p:pic>
    </p:spTree>
    <p:extLst>
      <p:ext uri="{BB962C8B-B14F-4D97-AF65-F5344CB8AC3E}">
        <p14:creationId xmlns:p14="http://schemas.microsoft.com/office/powerpoint/2010/main" val="3524567630"/>
      </p:ext>
    </p:extLst>
  </p:cSld>
  <p:clrMapOvr>
    <a:masterClrMapping/>
  </p:clrMapOvr>
  <p:extLst>
    <p:ext uri="{DCECCB84-F9BA-43D5-87BE-67443E8EF086}">
      <p15:sldGuideLst xmlns:p15="http://schemas.microsoft.com/office/powerpoint/2012/main">
        <p15:guide id="1" pos="5546">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a:t>Click to edit Master title style</a:t>
            </a:r>
          </a:p>
        </p:txBody>
      </p:sp>
      <p:sp>
        <p:nvSpPr>
          <p:cNvPr id="9" name="Subtitle 2"/>
          <p:cNvSpPr>
            <a:spLocks noGrp="1"/>
          </p:cNvSpPr>
          <p:nvPr>
            <p:ph type="subTitle" idx="13"/>
          </p:nvPr>
        </p:nvSpPr>
        <p:spPr>
          <a:xfrm>
            <a:off x="575998" y="1062421"/>
            <a:ext cx="8228276"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3" name="Content Placeholder 3"/>
          <p:cNvSpPr>
            <a:spLocks noGrp="1"/>
          </p:cNvSpPr>
          <p:nvPr>
            <p:ph idx="1"/>
          </p:nvPr>
        </p:nvSpPr>
        <p:spPr>
          <a:xfrm>
            <a:off x="575997" y="1806575"/>
            <a:ext cx="11036566"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_DateCustomA"/>
          <p:cNvSpPr>
            <a:spLocks noGrp="1"/>
          </p:cNvSpPr>
          <p:nvPr>
            <p:ph type="dt" sz="half" idx="10"/>
          </p:nvPr>
        </p:nvSpPr>
        <p:spPr/>
        <p:txBody>
          <a:bodyPr/>
          <a:lstStyle/>
          <a:p>
            <a:fld id="{5CEE3B6F-DA9A-4BDD-B21C-87AC44AF2C2F}" type="datetime1">
              <a:rPr lang="en-US" noProof="0" smtClean="0"/>
              <a:t>3/9/23</a:t>
            </a:fld>
            <a:endParaRPr lang="en-US" noProof="0"/>
          </a:p>
        </p:txBody>
      </p:sp>
      <p:sp>
        <p:nvSpPr>
          <p:cNvPr id="5" name="FLD_PresentationTitle"/>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859873C9-BF5D-4A9A-BB31-45BBB7BABAF7}" type="slidenum">
              <a:rPr lang="en-US" noProof="0" smtClean="0"/>
              <a:t>‹#›</a:t>
            </a:fld>
            <a:endParaRPr lang="en-US" noProof="0"/>
          </a:p>
        </p:txBody>
      </p:sp>
    </p:spTree>
    <p:extLst>
      <p:ext uri="{BB962C8B-B14F-4D97-AF65-F5344CB8AC3E}">
        <p14:creationId xmlns:p14="http://schemas.microsoft.com/office/powerpoint/2010/main" val="3959531468"/>
      </p:ext>
    </p:extLst>
  </p:cSld>
  <p:clrMapOvr>
    <a:masterClrMapping/>
  </p:clrMapOvr>
  <p:extLst>
    <p:ext uri="{DCECCB84-F9BA-43D5-87BE-67443E8EF086}">
      <p15:sldGuideLst xmlns:p15="http://schemas.microsoft.com/office/powerpoint/2012/main">
        <p15:guide id="1" pos="5546">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a:t>Click to edit Master title style</a:t>
            </a:r>
          </a:p>
        </p:txBody>
      </p:sp>
      <p:sp>
        <p:nvSpPr>
          <p:cNvPr id="9" name="Subtitle 2"/>
          <p:cNvSpPr>
            <a:spLocks noGrp="1"/>
          </p:cNvSpPr>
          <p:nvPr>
            <p:ph type="subTitle" idx="13"/>
          </p:nvPr>
        </p:nvSpPr>
        <p:spPr>
          <a:xfrm>
            <a:off x="575998" y="1062421"/>
            <a:ext cx="8228276"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3" name="Content Placeholder 3"/>
          <p:cNvSpPr>
            <a:spLocks noGrp="1"/>
          </p:cNvSpPr>
          <p:nvPr>
            <p:ph idx="1"/>
          </p:nvPr>
        </p:nvSpPr>
        <p:spPr>
          <a:xfrm>
            <a:off x="575998" y="1806575"/>
            <a:ext cx="5410800"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4"/>
          <p:cNvSpPr>
            <a:spLocks noGrp="1"/>
          </p:cNvSpPr>
          <p:nvPr>
            <p:ph idx="14"/>
          </p:nvPr>
        </p:nvSpPr>
        <p:spPr>
          <a:xfrm>
            <a:off x="6204775" y="1806575"/>
            <a:ext cx="5410800"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_DateCustomA"/>
          <p:cNvSpPr>
            <a:spLocks noGrp="1"/>
          </p:cNvSpPr>
          <p:nvPr>
            <p:ph type="dt" sz="half" idx="10"/>
          </p:nvPr>
        </p:nvSpPr>
        <p:spPr/>
        <p:txBody>
          <a:bodyPr/>
          <a:lstStyle/>
          <a:p>
            <a:fld id="{5CEE3B6F-DA9A-4BDD-B21C-87AC44AF2C2F}" type="datetime1">
              <a:rPr lang="en-US" noProof="0" smtClean="0"/>
              <a:t>3/9/23</a:t>
            </a:fld>
            <a:endParaRPr lang="en-US" noProof="0"/>
          </a:p>
        </p:txBody>
      </p:sp>
      <p:sp>
        <p:nvSpPr>
          <p:cNvPr id="5" name="FLD_PresentationTitle"/>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859873C9-BF5D-4A9A-BB31-45BBB7BABAF7}" type="slidenum">
              <a:rPr lang="en-US" noProof="0" smtClean="0"/>
              <a:t>‹#›</a:t>
            </a:fld>
            <a:endParaRPr lang="en-US" noProof="0"/>
          </a:p>
        </p:txBody>
      </p:sp>
    </p:spTree>
    <p:extLst>
      <p:ext uri="{BB962C8B-B14F-4D97-AF65-F5344CB8AC3E}">
        <p14:creationId xmlns:p14="http://schemas.microsoft.com/office/powerpoint/2010/main" val="2124642245"/>
      </p:ext>
    </p:extLst>
  </p:cSld>
  <p:clrMapOvr>
    <a:masterClrMapping/>
  </p:clrMapOvr>
  <p:extLst>
    <p:ext uri="{DCECCB84-F9BA-43D5-87BE-67443E8EF086}">
      <p15:sldGuideLst xmlns:p15="http://schemas.microsoft.com/office/powerpoint/2012/main">
        <p15:guide id="1" pos="3908">
          <p15:clr>
            <a:srgbClr val="F26B43"/>
          </p15:clr>
        </p15:guide>
        <p15:guide id="2" pos="3775">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a:t>Click to edit Master title style</a:t>
            </a:r>
          </a:p>
        </p:txBody>
      </p:sp>
      <p:sp>
        <p:nvSpPr>
          <p:cNvPr id="9" name="Subtitle 2"/>
          <p:cNvSpPr>
            <a:spLocks noGrp="1"/>
          </p:cNvSpPr>
          <p:nvPr>
            <p:ph type="subTitle" idx="13"/>
          </p:nvPr>
        </p:nvSpPr>
        <p:spPr>
          <a:xfrm>
            <a:off x="575998" y="1062421"/>
            <a:ext cx="8228276"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3" name="Content Placeholder 3"/>
          <p:cNvSpPr>
            <a:spLocks noGrp="1"/>
          </p:cNvSpPr>
          <p:nvPr>
            <p:ph idx="1"/>
          </p:nvPr>
        </p:nvSpPr>
        <p:spPr>
          <a:xfrm>
            <a:off x="575998" y="1806575"/>
            <a:ext cx="3535200"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4"/>
          <p:cNvSpPr>
            <a:spLocks noGrp="1"/>
          </p:cNvSpPr>
          <p:nvPr>
            <p:ph idx="14"/>
          </p:nvPr>
        </p:nvSpPr>
        <p:spPr>
          <a:xfrm>
            <a:off x="4327474" y="1806575"/>
            <a:ext cx="3535200"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5"/>
          <p:cNvSpPr>
            <a:spLocks noGrp="1"/>
          </p:cNvSpPr>
          <p:nvPr>
            <p:ph idx="15"/>
          </p:nvPr>
        </p:nvSpPr>
        <p:spPr>
          <a:xfrm>
            <a:off x="8078950" y="1806575"/>
            <a:ext cx="3535200"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_DateCustomA"/>
          <p:cNvSpPr>
            <a:spLocks noGrp="1"/>
          </p:cNvSpPr>
          <p:nvPr>
            <p:ph type="dt" sz="half" idx="10"/>
          </p:nvPr>
        </p:nvSpPr>
        <p:spPr/>
        <p:txBody>
          <a:bodyPr/>
          <a:lstStyle/>
          <a:p>
            <a:fld id="{5CEE3B6F-DA9A-4BDD-B21C-87AC44AF2C2F}" type="datetime1">
              <a:rPr lang="en-US" noProof="0" smtClean="0"/>
              <a:t>3/9/23</a:t>
            </a:fld>
            <a:endParaRPr lang="en-US" noProof="0"/>
          </a:p>
        </p:txBody>
      </p:sp>
      <p:sp>
        <p:nvSpPr>
          <p:cNvPr id="5" name="FLD_PresentationTitle"/>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859873C9-BF5D-4A9A-BB31-45BBB7BABAF7}" type="slidenum">
              <a:rPr lang="en-US" noProof="0" smtClean="0"/>
              <a:t>‹#›</a:t>
            </a:fld>
            <a:endParaRPr lang="en-US" noProof="0"/>
          </a:p>
        </p:txBody>
      </p:sp>
    </p:spTree>
    <p:extLst>
      <p:ext uri="{BB962C8B-B14F-4D97-AF65-F5344CB8AC3E}">
        <p14:creationId xmlns:p14="http://schemas.microsoft.com/office/powerpoint/2010/main" val="560965183"/>
      </p:ext>
    </p:extLst>
  </p:cSld>
  <p:clrMapOvr>
    <a:masterClrMapping/>
  </p:clrMapOvr>
  <p:extLst>
    <p:ext uri="{DCECCB84-F9BA-43D5-87BE-67443E8EF086}">
      <p15:sldGuideLst xmlns:p15="http://schemas.microsoft.com/office/powerpoint/2012/main">
        <p15:guide id="1" pos="2592">
          <p15:clr>
            <a:srgbClr val="F26B43"/>
          </p15:clr>
        </p15:guide>
        <p15:guide id="2" pos="2725">
          <p15:clr>
            <a:srgbClr val="F26B43"/>
          </p15:clr>
        </p15:guide>
        <p15:guide id="3" pos="4954">
          <p15:clr>
            <a:srgbClr val="F26B43"/>
          </p15:clr>
        </p15:guide>
        <p15:guide id="4" pos="5086">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ags" Target="../tags/tag3.xml"/><Relationship Id="rId26" Type="http://schemas.openxmlformats.org/officeDocument/2006/relationships/tags" Target="../tags/tag11.xml"/><Relationship Id="rId3" Type="http://schemas.openxmlformats.org/officeDocument/2006/relationships/slideLayout" Target="../slideLayouts/slideLayout19.xml"/><Relationship Id="rId21" Type="http://schemas.openxmlformats.org/officeDocument/2006/relationships/tags" Target="../tags/tag6.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ags" Target="../tags/tag2.xml"/><Relationship Id="rId25" Type="http://schemas.openxmlformats.org/officeDocument/2006/relationships/tags" Target="../tags/tag10.xml"/><Relationship Id="rId2" Type="http://schemas.openxmlformats.org/officeDocument/2006/relationships/slideLayout" Target="../slideLayouts/slideLayout18.xml"/><Relationship Id="rId16" Type="http://schemas.openxmlformats.org/officeDocument/2006/relationships/theme" Target="../theme/theme2.xml"/><Relationship Id="rId20" Type="http://schemas.openxmlformats.org/officeDocument/2006/relationships/tags" Target="../tags/tag5.xml"/><Relationship Id="rId29" Type="http://schemas.openxmlformats.org/officeDocument/2006/relationships/image" Target="../media/image9.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ags" Target="../tags/tag9.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ags" Target="../tags/tag8.xml"/><Relationship Id="rId28" Type="http://schemas.openxmlformats.org/officeDocument/2006/relationships/oleObject" Target="../embeddings/oleObject2.bin"/><Relationship Id="rId10" Type="http://schemas.openxmlformats.org/officeDocument/2006/relationships/slideLayout" Target="../slideLayouts/slideLayout26.xml"/><Relationship Id="rId19" Type="http://schemas.openxmlformats.org/officeDocument/2006/relationships/tags" Target="../tags/tag4.xml"/><Relationship Id="rId31" Type="http://schemas.openxmlformats.org/officeDocument/2006/relationships/image" Target="../media/image2.emf"/><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ags" Target="../tags/tag7.xml"/><Relationship Id="rId27" Type="http://schemas.openxmlformats.org/officeDocument/2006/relationships/tags" Target="../tags/tag12.xml"/><Relationship Id="rId30"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E48353B-BD97-4336-BE4B-91AB51B11E1E}"/>
              </a:ext>
            </a:extLst>
          </p:cNvPr>
          <p:cNvGraphicFramePr>
            <a:graphicFrameLocks noChangeAspect="1"/>
          </p:cNvGraphicFramePr>
          <p:nvPr userDrawn="1">
            <p:custDataLst>
              <p:tags r:id="rId18"/>
            </p:custDataLst>
            <p:extLst>
              <p:ext uri="{D42A27DB-BD31-4B8C-83A1-F6EECF244321}">
                <p14:modId xmlns:p14="http://schemas.microsoft.com/office/powerpoint/2010/main" val="2766150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47" imgH="348" progId="TCLayout.ActiveDocument.1">
                  <p:embed/>
                </p:oleObj>
              </mc:Choice>
              <mc:Fallback>
                <p:oleObj name="think-cell Slide" r:id="rId19" imgW="347" imgH="348" progId="TCLayout.ActiveDocument.1">
                  <p:embed/>
                  <p:pic>
                    <p:nvPicPr>
                      <p:cNvPr id="8" name="Object 7" hidden="1">
                        <a:extLst>
                          <a:ext uri="{FF2B5EF4-FFF2-40B4-BE49-F238E27FC236}">
                            <a16:creationId xmlns:a16="http://schemas.microsoft.com/office/drawing/2014/main" id="{4E48353B-BD97-4336-BE4B-91AB51B11E1E}"/>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75997" y="576000"/>
            <a:ext cx="8228277" cy="50566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575997" y="1806575"/>
            <a:ext cx="8228277" cy="4473796"/>
          </a:xfrm>
          <a:prstGeom prst="rect">
            <a:avLst/>
          </a:prstGeom>
        </p:spPr>
        <p:txBody>
          <a:bodyPr vert="horz" lIns="0" tIns="0" rIns="0" bIns="0" rtlCol="0">
            <a:norm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pic>
        <p:nvPicPr>
          <p:cNvPr id="11" name="Logo"/>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10617154" y="234000"/>
            <a:ext cx="998846" cy="290211"/>
          </a:xfrm>
          <a:prstGeom prst="rect">
            <a:avLst/>
          </a:prstGeom>
        </p:spPr>
      </p:pic>
      <p:sp>
        <p:nvSpPr>
          <p:cNvPr id="4" name="Date_DateCustomA"/>
          <p:cNvSpPr>
            <a:spLocks noGrp="1"/>
          </p:cNvSpPr>
          <p:nvPr>
            <p:ph type="dt" sz="half" idx="2"/>
          </p:nvPr>
        </p:nvSpPr>
        <p:spPr>
          <a:xfrm>
            <a:off x="577068" y="6474440"/>
            <a:ext cx="2599200" cy="180000"/>
          </a:xfrm>
          <a:prstGeom prst="rect">
            <a:avLst/>
          </a:prstGeom>
        </p:spPr>
        <p:txBody>
          <a:bodyPr vert="horz" lIns="0" tIns="0" rIns="0" bIns="0" rtlCol="0" anchor="b" anchorCtr="0"/>
          <a:lstStyle>
            <a:lvl1pPr algn="l">
              <a:defRPr sz="1000">
                <a:solidFill>
                  <a:schemeClr val="tx1">
                    <a:lumMod val="50000"/>
                    <a:lumOff val="50000"/>
                  </a:schemeClr>
                </a:solidFill>
              </a:defRPr>
            </a:lvl1pPr>
          </a:lstStyle>
          <a:p>
            <a:fld id="{8817E515-0158-47F9-88CF-0905226B6192}" type="datetime1">
              <a:rPr lang="en-GB" smtClean="0"/>
              <a:t>09/03/2023</a:t>
            </a:fld>
            <a:endParaRPr lang="en-GB"/>
          </a:p>
        </p:txBody>
      </p:sp>
      <p:sp>
        <p:nvSpPr>
          <p:cNvPr id="5" name="FLD_PresentationTitle"/>
          <p:cNvSpPr>
            <a:spLocks noGrp="1"/>
          </p:cNvSpPr>
          <p:nvPr>
            <p:ph type="ftr" sz="quarter" idx="3"/>
          </p:nvPr>
        </p:nvSpPr>
        <p:spPr>
          <a:xfrm>
            <a:off x="3391200" y="6474440"/>
            <a:ext cx="5413074" cy="180000"/>
          </a:xfrm>
          <a:prstGeom prst="rect">
            <a:avLst/>
          </a:prstGeom>
        </p:spPr>
        <p:txBody>
          <a:bodyPr vert="horz" lIns="0" tIns="0" rIns="0" bIns="0" rtlCol="0" anchor="b" anchorCtr="0"/>
          <a:lstStyle>
            <a:lvl1pPr algn="ctr">
              <a:defRPr sz="10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1220566" y="6474440"/>
            <a:ext cx="394920" cy="180000"/>
          </a:xfrm>
          <a:prstGeom prst="rect">
            <a:avLst/>
          </a:prstGeom>
        </p:spPr>
        <p:txBody>
          <a:bodyPr vert="horz" lIns="0" tIns="0" rIns="0" bIns="0" rtlCol="0" anchor="b" anchorCtr="0"/>
          <a:lstStyle>
            <a:lvl1pPr algn="r">
              <a:defRPr sz="1000">
                <a:solidFill>
                  <a:schemeClr val="tx1">
                    <a:lumMod val="50000"/>
                    <a:lumOff val="50000"/>
                  </a:schemeClr>
                </a:solidFill>
              </a:defRPr>
            </a:lvl1pPr>
          </a:lstStyle>
          <a:p>
            <a:fld id="{24C8C45C-947F-4981-8B3F-4F32E973C901}" type="slidenum">
              <a:rPr lang="en-GB" smtClean="0"/>
              <a:pPr/>
              <a:t>‹#›</a:t>
            </a:fld>
            <a:endParaRPr lang="en-GB"/>
          </a:p>
        </p:txBody>
      </p:sp>
      <p:grpSp>
        <p:nvGrpSpPr>
          <p:cNvPr id="17" name="Group 16" hidden="1"/>
          <p:cNvGrpSpPr/>
          <p:nvPr/>
        </p:nvGrpSpPr>
        <p:grpSpPr>
          <a:xfrm>
            <a:off x="574675" y="-301039"/>
            <a:ext cx="11042525" cy="7560000"/>
            <a:chOff x="574675" y="-301039"/>
            <a:chExt cx="11042525" cy="7560000"/>
          </a:xfrm>
        </p:grpSpPr>
        <p:sp>
          <p:nvSpPr>
            <p:cNvPr id="12" name="Rectangle 11"/>
            <p:cNvSpPr/>
            <p:nvPr userDrawn="1"/>
          </p:nvSpPr>
          <p:spPr>
            <a:xfrm>
              <a:off x="574675"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Rectangle 12"/>
            <p:cNvSpPr/>
            <p:nvPr userDrawn="1"/>
          </p:nvSpPr>
          <p:spPr>
            <a:xfrm>
              <a:off x="3281306"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4" name="Rectangle 13"/>
            <p:cNvSpPr/>
            <p:nvPr userDrawn="1"/>
          </p:nvSpPr>
          <p:spPr>
            <a:xfrm>
              <a:off x="5987937"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5" name="Rectangle 14"/>
            <p:cNvSpPr/>
            <p:nvPr userDrawn="1"/>
          </p:nvSpPr>
          <p:spPr>
            <a:xfrm>
              <a:off x="8694568"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6" name="Rectangle 15"/>
            <p:cNvSpPr/>
            <p:nvPr userDrawn="1"/>
          </p:nvSpPr>
          <p:spPr>
            <a:xfrm>
              <a:off x="11401200"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grpSp>
    </p:spTree>
    <p:extLst>
      <p:ext uri="{BB962C8B-B14F-4D97-AF65-F5344CB8AC3E}">
        <p14:creationId xmlns:p14="http://schemas.microsoft.com/office/powerpoint/2010/main" val="49126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914400" rtl="0" eaLnBrk="1" latinLnBrk="0" hangingPunct="1">
        <a:lnSpc>
          <a:spcPct val="95000"/>
        </a:lnSpc>
        <a:spcBef>
          <a:spcPct val="0"/>
        </a:spcBef>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1pPr>
      <a:lvl2pPr marL="457200" indent="-215900" algn="l" defTabSz="914400" rtl="0" eaLnBrk="1" latinLnBrk="0" hangingPunct="1">
        <a:lnSpc>
          <a:spcPct val="101000"/>
        </a:lnSpc>
        <a:spcBef>
          <a:spcPts val="0"/>
        </a:spcBef>
        <a:buFont typeface="Arial" panose="020B0604020202020204" pitchFamily="34" charset="0"/>
        <a:buChar char="•"/>
        <a:defRPr sz="1800" b="0" kern="1200">
          <a:solidFill>
            <a:schemeClr val="tx1"/>
          </a:solidFill>
          <a:latin typeface="+mn-lt"/>
          <a:ea typeface="+mn-ea"/>
          <a:cs typeface="+mn-cs"/>
        </a:defRPr>
      </a:lvl2pPr>
      <a:lvl3pPr marL="6858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3pPr>
      <a:lvl4pPr marL="9144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4pPr>
      <a:lvl5pPr marL="11430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5pPr>
      <a:lvl6pPr marL="11430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6pPr>
      <a:lvl7pPr marL="1143000" indent="-215900" algn="l" defTabSz="914400" rtl="0" eaLnBrk="1" latinLnBrk="0" hangingPunct="1">
        <a:lnSpc>
          <a:spcPct val="101000"/>
        </a:lnSpc>
        <a:spcBef>
          <a:spcPts val="0"/>
        </a:spcBef>
        <a:buFont typeface="Arial" panose="020B0604020202020204" pitchFamily="34" charset="0"/>
        <a:buChar char="•"/>
        <a:defRPr sz="1800" kern="1200" baseline="0">
          <a:solidFill>
            <a:schemeClr val="tx1"/>
          </a:solidFill>
          <a:latin typeface="+mn-lt"/>
          <a:ea typeface="+mn-ea"/>
          <a:cs typeface="+mn-cs"/>
        </a:defRPr>
      </a:lvl7pPr>
      <a:lvl8pPr marL="11430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8pPr>
      <a:lvl9pPr marL="1143000" indent="-215900" algn="l" defTabSz="914400" rtl="0" eaLnBrk="1" latinLnBrk="0" hangingPunct="1">
        <a:lnSpc>
          <a:spcPct val="101000"/>
        </a:lnSpc>
        <a:spcBef>
          <a:spcPts val="0"/>
        </a:spcBef>
        <a:buFont typeface="Arial" panose="020B0604020202020204" pitchFamily="34" charset="0"/>
        <a:buChar char="•"/>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138">
          <p15:clr>
            <a:srgbClr val="F26B43"/>
          </p15:clr>
        </p15:guide>
        <p15:guide id="4" orient="horz" pos="3956">
          <p15:clr>
            <a:srgbClr val="F26B43"/>
          </p15:clr>
        </p15:guide>
        <p15:guide id="8" orient="horz" pos="362">
          <p15:clr>
            <a:srgbClr val="F26B43"/>
          </p15:clr>
        </p15:guide>
        <p15:guide id="9" orient="horz" pos="1036">
          <p15:clr>
            <a:srgbClr val="F26B43"/>
          </p15:clr>
        </p15:guide>
        <p15:guide id="10" pos="362">
          <p15:clr>
            <a:srgbClr val="F26B43"/>
          </p15:clr>
        </p15:guide>
        <p15:guide id="17" pos="731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7B0C5DB-D6D5-4ABD-B785-362C29A13134}"/>
              </a:ext>
            </a:extLst>
          </p:cNvPr>
          <p:cNvGraphicFramePr>
            <a:graphicFrameLocks noChangeAspect="1"/>
          </p:cNvGraphicFramePr>
          <p:nvPr userDrawn="1">
            <p:custDataLst>
              <p:tags r:id="rId17"/>
            </p:custDataLst>
            <p:extLst>
              <p:ext uri="{D42A27DB-BD31-4B8C-83A1-F6EECF244321}">
                <p14:modId xmlns:p14="http://schemas.microsoft.com/office/powerpoint/2010/main" val="15778305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93" imgH="402" progId="TCLayout.ActiveDocument.1">
                  <p:embed/>
                </p:oleObj>
              </mc:Choice>
              <mc:Fallback>
                <p:oleObj name="think-cell Slide" r:id="rId28" imgW="393" imgH="402" progId="TCLayout.ActiveDocument.1">
                  <p:embed/>
                  <p:pic>
                    <p:nvPicPr>
                      <p:cNvPr id="5" name="Object 4" hidden="1">
                        <a:extLst>
                          <a:ext uri="{FF2B5EF4-FFF2-40B4-BE49-F238E27FC236}">
                            <a16:creationId xmlns:a16="http://schemas.microsoft.com/office/drawing/2014/main" id="{77B0C5DB-D6D5-4ABD-B785-362C29A13134}"/>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27DC0A9-E8A3-4858-97A2-DBA35DB76F9F}"/>
              </a:ext>
            </a:extLst>
          </p:cNvPr>
          <p:cNvSpPr/>
          <p:nvPr userDrawn="1">
            <p:custDataLst>
              <p:tags r:id="rId18"/>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noProof="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575997" y="576000"/>
            <a:ext cx="8228277" cy="50566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575997" y="1806575"/>
            <a:ext cx="8228277" cy="4473796"/>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grpSp>
        <p:nvGrpSpPr>
          <p:cNvPr id="17" name="Group 16" hidden="1"/>
          <p:cNvGrpSpPr/>
          <p:nvPr/>
        </p:nvGrpSpPr>
        <p:grpSpPr>
          <a:xfrm>
            <a:off x="574675" y="-301039"/>
            <a:ext cx="11042525" cy="7560000"/>
            <a:chOff x="574675" y="-301039"/>
            <a:chExt cx="11042525" cy="7560000"/>
          </a:xfrm>
        </p:grpSpPr>
        <p:sp>
          <p:nvSpPr>
            <p:cNvPr id="12" name="Rectangle 11"/>
            <p:cNvSpPr/>
            <p:nvPr userDrawn="1"/>
          </p:nvSpPr>
          <p:spPr>
            <a:xfrm>
              <a:off x="574675"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3" name="Rectangle 12"/>
            <p:cNvSpPr/>
            <p:nvPr userDrawn="1"/>
          </p:nvSpPr>
          <p:spPr>
            <a:xfrm>
              <a:off x="3281306"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4" name="Rectangle 13"/>
            <p:cNvSpPr/>
            <p:nvPr userDrawn="1"/>
          </p:nvSpPr>
          <p:spPr>
            <a:xfrm>
              <a:off x="5987937"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5" name="Rectangle 14"/>
            <p:cNvSpPr/>
            <p:nvPr userDrawn="1"/>
          </p:nvSpPr>
          <p:spPr>
            <a:xfrm>
              <a:off x="8694568"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6" name="Rectangle 15"/>
            <p:cNvSpPr/>
            <p:nvPr userDrawn="1"/>
          </p:nvSpPr>
          <p:spPr>
            <a:xfrm>
              <a:off x="11401200"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pSp>
      <p:sp>
        <p:nvSpPr>
          <p:cNvPr id="18" name="Rectangle 7">
            <a:extLst>
              <a:ext uri="{FF2B5EF4-FFF2-40B4-BE49-F238E27FC236}">
                <a16:creationId xmlns:a16="http://schemas.microsoft.com/office/drawing/2014/main" id="{B80A0E04-CE3F-482B-B4A0-6A5A4D378D1D}"/>
              </a:ext>
            </a:extLst>
          </p:cNvPr>
          <p:cNvSpPr>
            <a:spLocks noChangeArrowheads="1"/>
          </p:cNvSpPr>
          <p:nvPr userDrawn="1">
            <p:custDataLst>
              <p:tags r:id="rId19"/>
            </p:custDataLst>
          </p:nvPr>
        </p:nvSpPr>
        <p:spPr bwMode="auto">
          <a:xfrm>
            <a:off x="0" y="6533024"/>
            <a:ext cx="12192000" cy="414466"/>
          </a:xfrm>
          <a:prstGeom prst="rect">
            <a:avLst/>
          </a:prstGeom>
          <a:gradFill flip="none" rotWithShape="1">
            <a:gsLst>
              <a:gs pos="50000">
                <a:schemeClr val="accent5">
                  <a:lumMod val="50000"/>
                </a:schemeClr>
              </a:gs>
              <a:gs pos="10476">
                <a:srgbClr val="25336D"/>
              </a:gs>
              <a:gs pos="0">
                <a:srgbClr val="25336D"/>
              </a:gs>
              <a:gs pos="70000">
                <a:srgbClr val="B3E2DF"/>
              </a:gs>
              <a:gs pos="27000">
                <a:srgbClr val="324492"/>
              </a:gs>
              <a:gs pos="92000">
                <a:schemeClr val="accent6">
                  <a:lumMod val="40000"/>
                  <a:lumOff val="60000"/>
                </a:schemeClr>
              </a:gs>
            </a:gsLst>
            <a:lin ang="0" scaled="1"/>
            <a:tileRect/>
          </a:gradFill>
          <a:ln>
            <a:noFill/>
          </a:ln>
          <a:effectLst/>
        </p:spPr>
        <p:txBody>
          <a:bodyPr wrap="none" lIns="91430" tIns="45718" rIns="91430" bIns="45718"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defRPr>
            </a:lvl9pPr>
          </a:lstStyle>
          <a:p>
            <a:pPr marL="0" marR="0" lvl="0" indent="0" algn="ctr" defTabSz="457143" rtl="0" eaLnBrk="1" fontAlgn="base" latinLnBrk="0" hangingPunct="1">
              <a:lnSpc>
                <a:spcPct val="90000"/>
              </a:lnSpc>
              <a:spcBef>
                <a:spcPct val="0"/>
              </a:spcBef>
              <a:spcAft>
                <a:spcPct val="0"/>
              </a:spcAft>
              <a:buClrTx/>
              <a:buSzTx/>
              <a:buFontTx/>
              <a:buNone/>
              <a:defRPr/>
            </a:pPr>
            <a:endParaRPr kumimoji="0" lang="en-US" altLang="en-US" sz="1900" b="0" i="0" u="none" strike="noStrike" kern="1200" cap="none" spc="0" normalizeH="0" baseline="0" noProof="0">
              <a:ln>
                <a:noFill/>
              </a:ln>
              <a:solidFill>
                <a:srgbClr val="070605"/>
              </a:solidFill>
              <a:effectLst/>
              <a:uLnTx/>
              <a:uFillTx/>
              <a:latin typeface="Calibri" pitchFamily="34" charset="0"/>
              <a:ea typeface="+mn-ea"/>
              <a:cs typeface="+mn-cs"/>
            </a:endParaRPr>
          </a:p>
        </p:txBody>
      </p:sp>
      <p:pic>
        <p:nvPicPr>
          <p:cNvPr id="19" name="Picture 18" descr="AbbVieLogo_Small_White.eps">
            <a:extLst>
              <a:ext uri="{FF2B5EF4-FFF2-40B4-BE49-F238E27FC236}">
                <a16:creationId xmlns:a16="http://schemas.microsoft.com/office/drawing/2014/main" id="{E9D08F7C-EC0D-4B06-B479-91F952474A93}"/>
              </a:ext>
            </a:extLst>
          </p:cNvPr>
          <p:cNvPicPr>
            <a:picLocks noChangeAspect="1"/>
          </p:cNvPicPr>
          <p:nvPr userDrawn="1">
            <p:custDataLst>
              <p:tags r:id="rId20"/>
            </p:custDataLst>
          </p:nvPr>
        </p:nvPicPr>
        <p:blipFill>
          <a:blip r:embed="rId30">
            <a:extLst>
              <a:ext uri="{28A0092B-C50C-407E-A947-70E740481C1C}">
                <a14:useLocalDpi xmlns:a14="http://schemas.microsoft.com/office/drawing/2010/main" val="0"/>
              </a:ext>
            </a:extLst>
          </a:blip>
          <a:stretch>
            <a:fillRect/>
          </a:stretch>
        </p:blipFill>
        <p:spPr bwMode="auto">
          <a:xfrm>
            <a:off x="361951" y="6631030"/>
            <a:ext cx="914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lideNumber">
            <a:extLst>
              <a:ext uri="{FF2B5EF4-FFF2-40B4-BE49-F238E27FC236}">
                <a16:creationId xmlns:a16="http://schemas.microsoft.com/office/drawing/2014/main" id="{DDE9BC38-D25B-4266-A425-471829CBA5D3}"/>
              </a:ext>
            </a:extLst>
          </p:cNvPr>
          <p:cNvSpPr>
            <a:spLocks/>
          </p:cNvSpPr>
          <p:nvPr userDrawn="1">
            <p:custDataLst>
              <p:tags r:id="rId21"/>
            </p:custDataLst>
          </p:nvPr>
        </p:nvSpPr>
        <p:spPr bwMode="gray">
          <a:xfrm>
            <a:off x="11557913" y="6333909"/>
            <a:ext cx="329184" cy="18288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0" bIns="45720" rtlCol="0" anchor="ctr" anchorCtr="0">
            <a:noAutofit/>
          </a:bodyPr>
          <a:lstStyle/>
          <a:p>
            <a:pPr marL="0" indent="0" algn="r" defTabSz="711200" rtl="0" eaLnBrk="1" latinLnBrk="0" hangingPunct="1">
              <a:spcBef>
                <a:spcPct val="0"/>
              </a:spcBef>
              <a:buNone/>
            </a:pPr>
            <a:fld id="{BB69BBE8-4DB2-4642-B003-B220ACD5A2FD}" type="slidenum">
              <a:rPr lang="en-US" sz="900" b="0" baseline="0" smtClean="0">
                <a:solidFill>
                  <a:schemeClr val="tx1"/>
                </a:solidFill>
                <a:latin typeface="+mn-lt"/>
              </a:rPr>
              <a:pPr marL="0" indent="0" algn="r" defTabSz="711200" rtl="0" eaLnBrk="1" latinLnBrk="0" hangingPunct="1">
                <a:spcBef>
                  <a:spcPct val="0"/>
                </a:spcBef>
                <a:buNone/>
              </a:pPr>
              <a:t>‹#›</a:t>
            </a:fld>
            <a:endParaRPr lang="fr-FR" sz="900" b="0">
              <a:solidFill>
                <a:schemeClr val="tx1"/>
              </a:solidFill>
              <a:latin typeface="+mn-lt"/>
            </a:endParaRPr>
          </a:p>
        </p:txBody>
      </p:sp>
      <p:pic>
        <p:nvPicPr>
          <p:cNvPr id="21" name="Logo">
            <a:extLst>
              <a:ext uri="{FF2B5EF4-FFF2-40B4-BE49-F238E27FC236}">
                <a16:creationId xmlns:a16="http://schemas.microsoft.com/office/drawing/2014/main" id="{322C8D5E-301C-4DE0-B3E4-4E9306E21134}"/>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559067" y="6549996"/>
            <a:ext cx="998846" cy="290211"/>
          </a:xfrm>
          <a:prstGeom prst="rect">
            <a:avLst/>
          </a:prstGeom>
        </p:spPr>
      </p:pic>
      <p:sp>
        <p:nvSpPr>
          <p:cNvPr id="7" name="TextBox 6">
            <a:extLst>
              <a:ext uri="{FF2B5EF4-FFF2-40B4-BE49-F238E27FC236}">
                <a16:creationId xmlns:a16="http://schemas.microsoft.com/office/drawing/2014/main" id="{09A916FA-27EF-447D-AAD4-4D37AE0CB6E9}"/>
              </a:ext>
            </a:extLst>
          </p:cNvPr>
          <p:cNvSpPr txBox="1"/>
          <p:nvPr userDrawn="1"/>
        </p:nvSpPr>
        <p:spPr>
          <a:xfrm>
            <a:off x="4944140" y="6631030"/>
            <a:ext cx="1967023" cy="153888"/>
          </a:xfrm>
          <a:prstGeom prst="rect">
            <a:avLst/>
          </a:prstGeom>
          <a:noFill/>
        </p:spPr>
        <p:txBody>
          <a:bodyPr wrap="square" lIns="0" tIns="0" rIns="0" bIns="0" rtlCol="0">
            <a:spAutoFit/>
          </a:bodyPr>
          <a:lstStyle/>
          <a:p>
            <a:pPr algn="ctr"/>
            <a:r>
              <a:rPr lang="en-US" sz="1000">
                <a:solidFill>
                  <a:schemeClr val="bg1"/>
                </a:solidFill>
              </a:rPr>
              <a:t>Confidential</a:t>
            </a:r>
          </a:p>
        </p:txBody>
      </p:sp>
      <p:grpSp>
        <p:nvGrpSpPr>
          <p:cNvPr id="22" name="Harvey 4" hidden="1">
            <a:extLst>
              <a:ext uri="{FF2B5EF4-FFF2-40B4-BE49-F238E27FC236}">
                <a16:creationId xmlns:a16="http://schemas.microsoft.com/office/drawing/2014/main" id="{A4AE2F50-6938-4190-A745-B5349AF86DB5}"/>
              </a:ext>
            </a:extLst>
          </p:cNvPr>
          <p:cNvGrpSpPr>
            <a:grpSpLocks/>
          </p:cNvGrpSpPr>
          <p:nvPr userDrawn="1">
            <p:custDataLst>
              <p:tags r:id="rId22"/>
            </p:custDataLst>
          </p:nvPr>
        </p:nvGrpSpPr>
        <p:grpSpPr>
          <a:xfrm>
            <a:off x="12319000" y="0"/>
            <a:ext cx="292608" cy="292608"/>
            <a:chOff x="0" y="0"/>
            <a:chExt cx="914400" cy="914400"/>
          </a:xfrm>
          <a:solidFill>
            <a:schemeClr val="tx1"/>
          </a:solidFill>
        </p:grpSpPr>
        <p:sp>
          <p:nvSpPr>
            <p:cNvPr id="23" name="Harvey 0/4 [0]" hidden="1">
              <a:extLst>
                <a:ext uri="{FF2B5EF4-FFF2-40B4-BE49-F238E27FC236}">
                  <a16:creationId xmlns:a16="http://schemas.microsoft.com/office/drawing/2014/main" id="{346D5E08-7FDC-48A4-BD1C-242C674ED9AE}"/>
                </a:ext>
              </a:extLst>
            </p:cNvPr>
            <p:cNvSpPr>
              <a:spLocks noChangeAspect="1"/>
            </p:cNvSpPr>
            <p:nvPr>
              <p:custDataLst>
                <p:tags r:id="rId23"/>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rvey 1/4 [1]" hidden="1">
              <a:extLst>
                <a:ext uri="{FF2B5EF4-FFF2-40B4-BE49-F238E27FC236}">
                  <a16:creationId xmlns:a16="http://schemas.microsoft.com/office/drawing/2014/main" id="{E5160930-9162-4C42-A371-C3B8442361C3}"/>
                </a:ext>
              </a:extLst>
            </p:cNvPr>
            <p:cNvSpPr>
              <a:spLocks noChangeAspect="1"/>
            </p:cNvSpPr>
            <p:nvPr>
              <p:custDataLst>
                <p:tags r:id="rId24"/>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Harvey 2/4 [2]" hidden="1">
              <a:extLst>
                <a:ext uri="{FF2B5EF4-FFF2-40B4-BE49-F238E27FC236}">
                  <a16:creationId xmlns:a16="http://schemas.microsoft.com/office/drawing/2014/main" id="{E5401C25-AE79-46B0-AA32-A34DE8823F70}"/>
                </a:ext>
              </a:extLst>
            </p:cNvPr>
            <p:cNvSpPr>
              <a:spLocks noChangeAspect="1"/>
            </p:cNvSpPr>
            <p:nvPr>
              <p:custDataLst>
                <p:tags r:id="rId25"/>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rvey 3/4 [3]" hidden="1">
              <a:extLst>
                <a:ext uri="{FF2B5EF4-FFF2-40B4-BE49-F238E27FC236}">
                  <a16:creationId xmlns:a16="http://schemas.microsoft.com/office/drawing/2014/main" id="{609F3984-1DFC-4F0D-B87D-3DA913BED394}"/>
                </a:ext>
              </a:extLst>
            </p:cNvPr>
            <p:cNvSpPr>
              <a:spLocks noChangeAspect="1"/>
            </p:cNvSpPr>
            <p:nvPr>
              <p:custDataLst>
                <p:tags r:id="rId26"/>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rvey 4/4 [4]" hidden="1">
              <a:extLst>
                <a:ext uri="{FF2B5EF4-FFF2-40B4-BE49-F238E27FC236}">
                  <a16:creationId xmlns:a16="http://schemas.microsoft.com/office/drawing/2014/main" id="{CA4940F3-3FC1-4270-9B25-24759E6DA9BB}"/>
                </a:ext>
              </a:extLst>
            </p:cNvPr>
            <p:cNvSpPr>
              <a:spLocks noChangeAspect="1"/>
            </p:cNvSpPr>
            <p:nvPr>
              <p:custDataLst>
                <p:tags r:id="rId27"/>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8838461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hdr="0" ftr="0" dt="0"/>
  <p:txStyles>
    <p:titleStyle>
      <a:lvl1pPr algn="l" defTabSz="914400" rtl="0" eaLnBrk="1" latinLnBrk="0" hangingPunct="1">
        <a:lnSpc>
          <a:spcPct val="95000"/>
        </a:lnSpc>
        <a:spcBef>
          <a:spcPct val="0"/>
        </a:spcBef>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1pPr>
      <a:lvl2pPr marL="457200" indent="-215900" algn="l" defTabSz="914400" rtl="0" eaLnBrk="1" latinLnBrk="0" hangingPunct="1">
        <a:lnSpc>
          <a:spcPct val="101000"/>
        </a:lnSpc>
        <a:spcBef>
          <a:spcPts val="0"/>
        </a:spcBef>
        <a:buFont typeface="Arial" panose="020B0604020202020204" pitchFamily="34" charset="0"/>
        <a:buChar char="•"/>
        <a:defRPr sz="1800" b="0" kern="1200">
          <a:solidFill>
            <a:schemeClr val="tx1"/>
          </a:solidFill>
          <a:latin typeface="+mn-lt"/>
          <a:ea typeface="+mn-ea"/>
          <a:cs typeface="+mn-cs"/>
        </a:defRPr>
      </a:lvl2pPr>
      <a:lvl3pPr marL="6858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3pPr>
      <a:lvl4pPr marL="9144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4pPr>
      <a:lvl5pPr marL="11430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5pPr>
      <a:lvl6pPr marL="11430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6pPr>
      <a:lvl7pPr marL="1143000" indent="-215900" algn="l" defTabSz="914400" rtl="0" eaLnBrk="1" latinLnBrk="0" hangingPunct="1">
        <a:lnSpc>
          <a:spcPct val="101000"/>
        </a:lnSpc>
        <a:spcBef>
          <a:spcPts val="0"/>
        </a:spcBef>
        <a:buFont typeface="Arial" panose="020B0604020202020204" pitchFamily="34" charset="0"/>
        <a:buChar char="•"/>
        <a:defRPr sz="1800" kern="1200" baseline="0">
          <a:solidFill>
            <a:schemeClr val="tx1"/>
          </a:solidFill>
          <a:latin typeface="+mn-lt"/>
          <a:ea typeface="+mn-ea"/>
          <a:cs typeface="+mn-cs"/>
        </a:defRPr>
      </a:lvl7pPr>
      <a:lvl8pPr marL="11430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8pPr>
      <a:lvl9pPr marL="1143000" indent="-215900" algn="l" defTabSz="914400" rtl="0" eaLnBrk="1" latinLnBrk="0" hangingPunct="1">
        <a:lnSpc>
          <a:spcPct val="101000"/>
        </a:lnSpc>
        <a:spcBef>
          <a:spcPts val="0"/>
        </a:spcBef>
        <a:buFont typeface="Arial" panose="020B0604020202020204" pitchFamily="34" charset="0"/>
        <a:buChar char="•"/>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138">
          <p15:clr>
            <a:srgbClr val="F26B43"/>
          </p15:clr>
        </p15:guide>
        <p15:guide id="4" orient="horz" pos="3956">
          <p15:clr>
            <a:srgbClr val="F26B43"/>
          </p15:clr>
        </p15:guide>
        <p15:guide id="8" orient="horz" pos="362">
          <p15:clr>
            <a:srgbClr val="F26B43"/>
          </p15:clr>
        </p15:guide>
        <p15:guide id="9" orient="horz" pos="1036">
          <p15:clr>
            <a:srgbClr val="F26B43"/>
          </p15:clr>
        </p15:guide>
        <p15:guide id="10" pos="362">
          <p15:clr>
            <a:srgbClr val="F26B43"/>
          </p15:clr>
        </p15:guide>
        <p15:guide id="17" pos="73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D8959D-107C-92E1-53D7-A99803E7FE07}"/>
              </a:ext>
            </a:extLst>
          </p:cNvPr>
          <p:cNvSpPr>
            <a:spLocks noGrp="1"/>
          </p:cNvSpPr>
          <p:nvPr>
            <p:ph type="body" sz="quarter" idx="13"/>
          </p:nvPr>
        </p:nvSpPr>
        <p:spPr/>
        <p:txBody>
          <a:bodyPr/>
          <a:lstStyle/>
          <a:p>
            <a:r>
              <a:rPr lang="en-US" dirty="0"/>
              <a:t>Color Key</a:t>
            </a:r>
          </a:p>
        </p:txBody>
      </p:sp>
      <p:graphicFrame>
        <p:nvGraphicFramePr>
          <p:cNvPr id="4" name="Table 4">
            <a:extLst>
              <a:ext uri="{FF2B5EF4-FFF2-40B4-BE49-F238E27FC236}">
                <a16:creationId xmlns:a16="http://schemas.microsoft.com/office/drawing/2014/main" id="{5AEB6BBC-06A5-E204-F748-000A8D224D5A}"/>
              </a:ext>
            </a:extLst>
          </p:cNvPr>
          <p:cNvGraphicFramePr>
            <a:graphicFrameLocks noGrp="1"/>
          </p:cNvGraphicFramePr>
          <p:nvPr>
            <p:extLst>
              <p:ext uri="{D42A27DB-BD31-4B8C-83A1-F6EECF244321}">
                <p14:modId xmlns:p14="http://schemas.microsoft.com/office/powerpoint/2010/main" val="3363559102"/>
              </p:ext>
            </p:extLst>
          </p:nvPr>
        </p:nvGraphicFramePr>
        <p:xfrm>
          <a:off x="1492570" y="2382582"/>
          <a:ext cx="9206860" cy="3118350"/>
        </p:xfrm>
        <a:graphic>
          <a:graphicData uri="http://schemas.openxmlformats.org/drawingml/2006/table">
            <a:tbl>
              <a:tblPr firstRow="1" bandRow="1">
                <a:tableStyleId>{5C22544A-7EE6-4342-B048-85BDC9FD1C3A}</a:tableStyleId>
              </a:tblPr>
              <a:tblGrid>
                <a:gridCol w="1841372">
                  <a:extLst>
                    <a:ext uri="{9D8B030D-6E8A-4147-A177-3AD203B41FA5}">
                      <a16:colId xmlns:a16="http://schemas.microsoft.com/office/drawing/2014/main" val="1056657819"/>
                    </a:ext>
                  </a:extLst>
                </a:gridCol>
                <a:gridCol w="1841372">
                  <a:extLst>
                    <a:ext uri="{9D8B030D-6E8A-4147-A177-3AD203B41FA5}">
                      <a16:colId xmlns:a16="http://schemas.microsoft.com/office/drawing/2014/main" val="2651911431"/>
                    </a:ext>
                  </a:extLst>
                </a:gridCol>
                <a:gridCol w="1841372">
                  <a:extLst>
                    <a:ext uri="{9D8B030D-6E8A-4147-A177-3AD203B41FA5}">
                      <a16:colId xmlns:a16="http://schemas.microsoft.com/office/drawing/2014/main" val="3944334250"/>
                    </a:ext>
                  </a:extLst>
                </a:gridCol>
                <a:gridCol w="1841372">
                  <a:extLst>
                    <a:ext uri="{9D8B030D-6E8A-4147-A177-3AD203B41FA5}">
                      <a16:colId xmlns:a16="http://schemas.microsoft.com/office/drawing/2014/main" val="1825651042"/>
                    </a:ext>
                  </a:extLst>
                </a:gridCol>
                <a:gridCol w="1841372">
                  <a:extLst>
                    <a:ext uri="{9D8B030D-6E8A-4147-A177-3AD203B41FA5}">
                      <a16:colId xmlns:a16="http://schemas.microsoft.com/office/drawing/2014/main" val="3822342686"/>
                    </a:ext>
                  </a:extLst>
                </a:gridCol>
              </a:tblGrid>
              <a:tr h="519725">
                <a:tc>
                  <a:txBody>
                    <a:bodyPr/>
                    <a:lstStyle/>
                    <a:p>
                      <a:r>
                        <a:rPr lang="en-US" sz="1000" b="1" dirty="0">
                          <a:solidFill>
                            <a:schemeClr val="tx1">
                              <a:lumMod val="75000"/>
                              <a:lumOff val="25000"/>
                            </a:schemeClr>
                          </a:solidFill>
                        </a:rPr>
                        <a:t>Hybrid Satellite Symposia</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r>
                        <a:rPr lang="en-US" sz="1000" b="1" dirty="0">
                          <a:solidFill>
                            <a:schemeClr val="tx1">
                              <a:lumMod val="75000"/>
                              <a:lumOff val="25000"/>
                            </a:schemeClr>
                          </a:solidFill>
                        </a:rPr>
                        <a:t>Hybrid Updates-in-Hematology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r>
                        <a:rPr lang="en-US" sz="1000" b="1" dirty="0">
                          <a:solidFill>
                            <a:schemeClr val="tx1">
                              <a:lumMod val="75000"/>
                              <a:lumOff val="25000"/>
                            </a:schemeClr>
                          </a:solidFill>
                        </a:rPr>
                        <a:t>Virtual Satellite Symposia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r>
                        <a:rPr lang="en-US" sz="1000" b="1" dirty="0">
                          <a:solidFill>
                            <a:schemeClr val="tx1">
                              <a:lumMod val="75000"/>
                              <a:lumOff val="25000"/>
                            </a:schemeClr>
                          </a:solidFill>
                        </a:rPr>
                        <a:t>Virtual Updates-in-Hematology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rPr>
                        <a:t>Education Session</a:t>
                      </a:r>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436347854"/>
                  </a:ext>
                </a:extLst>
              </a:tr>
              <a:tr h="519725">
                <a:tc>
                  <a:txBody>
                    <a:bodyPr/>
                    <a:lstStyle/>
                    <a:p>
                      <a:r>
                        <a:rPr lang="en-US" sz="1000" b="1" dirty="0" err="1">
                          <a:solidFill>
                            <a:schemeClr val="tx1">
                              <a:lumMod val="75000"/>
                              <a:lumOff val="25000"/>
                            </a:schemeClr>
                          </a:solidFill>
                        </a:rPr>
                        <a:t>YoungEHA</a:t>
                      </a:r>
                      <a:r>
                        <a:rPr lang="en-US" sz="1000" b="1" dirty="0">
                          <a:solidFill>
                            <a:schemeClr val="tx1">
                              <a:lumMod val="75000"/>
                              <a:lumOff val="25000"/>
                            </a:schemeClr>
                          </a:solidFill>
                        </a:rPr>
                        <a:t> Research Meeting</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DA8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err="1">
                          <a:solidFill>
                            <a:schemeClr val="tx1">
                              <a:lumMod val="75000"/>
                              <a:lumOff val="25000"/>
                            </a:schemeClr>
                          </a:solidFill>
                        </a:rPr>
                        <a:t>YoungEHA</a:t>
                      </a:r>
                      <a:r>
                        <a:rPr lang="en-US" sz="1000" b="1" dirty="0">
                          <a:solidFill>
                            <a:schemeClr val="tx1">
                              <a:lumMod val="75000"/>
                              <a:lumOff val="25000"/>
                            </a:schemeClr>
                          </a:solidFill>
                        </a:rPr>
                        <a:t>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DA82"/>
                    </a:solidFill>
                  </a:tcPr>
                </a:tc>
                <a:tc>
                  <a:txBody>
                    <a:bodyPr/>
                    <a:lstStyle/>
                    <a:p>
                      <a:r>
                        <a:rPr lang="en-US" sz="1000" b="1" dirty="0">
                          <a:solidFill>
                            <a:schemeClr val="tx1">
                              <a:lumMod val="75000"/>
                              <a:lumOff val="25000"/>
                            </a:schemeClr>
                          </a:solidFill>
                        </a:rPr>
                        <a:t>Molecular Hematopoiesis Workshop</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4BC"/>
                    </a:solidFill>
                  </a:tcPr>
                </a:tc>
                <a:tc>
                  <a:txBody>
                    <a:bodyPr/>
                    <a:lstStyle/>
                    <a:p>
                      <a:r>
                        <a:rPr lang="en-US" sz="1000" b="1" dirty="0">
                          <a:solidFill>
                            <a:schemeClr val="tx1">
                              <a:lumMod val="75000"/>
                              <a:lumOff val="25000"/>
                            </a:schemeClr>
                          </a:solidFill>
                        </a:rPr>
                        <a:t>Lymphoid Biology and Malignancy Workshop</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4BC"/>
                    </a:solidFill>
                  </a:tcPr>
                </a:tc>
                <a:tc>
                  <a:txBody>
                    <a:bodyPr/>
                    <a:lstStyle/>
                    <a:p>
                      <a:r>
                        <a:rPr lang="en-US" sz="1000" b="1" dirty="0">
                          <a:solidFill>
                            <a:schemeClr val="tx1">
                              <a:lumMod val="75000"/>
                              <a:lumOff val="25000"/>
                            </a:schemeClr>
                          </a:solidFill>
                        </a:rPr>
                        <a:t>EHA-ISLK Laboratory Diagnosis Workshop</a:t>
                      </a: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4BC"/>
                    </a:solidFill>
                  </a:tcPr>
                </a:tc>
                <a:extLst>
                  <a:ext uri="{0D108BD9-81ED-4DB2-BD59-A6C34878D82A}">
                    <a16:rowId xmlns:a16="http://schemas.microsoft.com/office/drawing/2014/main" val="1141905159"/>
                  </a:ext>
                </a:extLst>
              </a:tr>
              <a:tr h="519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rPr>
                        <a:t>Specialized Working Group Session</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F9DB"/>
                    </a:solidFill>
                  </a:tcPr>
                </a:tc>
                <a:tc>
                  <a:txBody>
                    <a:bodyPr/>
                    <a:lstStyle/>
                    <a:p>
                      <a:r>
                        <a:rPr lang="en-US" sz="1000" b="1" dirty="0">
                          <a:solidFill>
                            <a:schemeClr val="bg1"/>
                          </a:solidFill>
                        </a:rPr>
                        <a:t>Opening Ceremony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193"/>
                    </a:solidFill>
                  </a:tcPr>
                </a:tc>
                <a:tc>
                  <a:txBody>
                    <a:bodyPr/>
                    <a:lstStyle/>
                    <a:p>
                      <a:r>
                        <a:rPr lang="en-US" sz="1000" b="1" dirty="0">
                          <a:solidFill>
                            <a:schemeClr val="bg1"/>
                          </a:solidFill>
                        </a:rPr>
                        <a:t>Plenary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1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Presidential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1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Late-Breaking Oral Session</a:t>
                      </a: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193"/>
                    </a:solidFill>
                  </a:tcPr>
                </a:tc>
                <a:extLst>
                  <a:ext uri="{0D108BD9-81ED-4DB2-BD59-A6C34878D82A}">
                    <a16:rowId xmlns:a16="http://schemas.microsoft.com/office/drawing/2014/main" val="3533344844"/>
                  </a:ext>
                </a:extLst>
              </a:tr>
              <a:tr h="519725">
                <a:tc>
                  <a:txBody>
                    <a:bodyPr/>
                    <a:lstStyle/>
                    <a:p>
                      <a:r>
                        <a:rPr lang="en-US" sz="1000" b="1" dirty="0">
                          <a:solidFill>
                            <a:schemeClr val="bg1"/>
                          </a:solidFill>
                        </a:rPr>
                        <a:t>Science-in-Focus Session</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000" b="1" dirty="0">
                          <a:solidFill>
                            <a:schemeClr val="bg1"/>
                          </a:solidFill>
                        </a:rPr>
                        <a:t>Hematology-in-Focus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Topics-in-Focus Session</a:t>
                      </a:r>
                    </a:p>
                    <a:p>
                      <a:endParaRPr lang="en-US" sz="10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000" b="1" dirty="0">
                          <a:solidFill>
                            <a:schemeClr val="bg1"/>
                          </a:solidFill>
                        </a:rPr>
                        <a:t>EHA-Patient Joint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3399"/>
                    </a:solidFill>
                  </a:tcPr>
                </a:tc>
                <a:tc>
                  <a:txBody>
                    <a:bodyPr/>
                    <a:lstStyle/>
                    <a:p>
                      <a:r>
                        <a:rPr lang="en-US" sz="1000" b="1" dirty="0">
                          <a:solidFill>
                            <a:schemeClr val="bg1"/>
                          </a:solidFill>
                        </a:rPr>
                        <a:t>EHA-HARMONY: Big Data Hematology</a:t>
                      </a: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3399"/>
                    </a:solidFill>
                  </a:tcPr>
                </a:tc>
                <a:extLst>
                  <a:ext uri="{0D108BD9-81ED-4DB2-BD59-A6C34878D82A}">
                    <a16:rowId xmlns:a16="http://schemas.microsoft.com/office/drawing/2014/main" val="1005110450"/>
                  </a:ext>
                </a:extLst>
              </a:tr>
              <a:tr h="519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rPr>
                        <a:t>Guidelines Session</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17D5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rPr>
                        <a:t>Oral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rPr>
                        <a:t>Thematic Debate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D5D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EHA Annual General Meeting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411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Poster Session</a:t>
                      </a: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783377433"/>
                  </a:ext>
                </a:extLst>
              </a:tr>
              <a:tr h="519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Topics-in-Focus Session</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EHA Symposium on Patient Communication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rPr>
                        <a:t>Joint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0DEEC"/>
                    </a:solidFill>
                  </a:tcPr>
                </a:tc>
                <a:tc>
                  <a:txBody>
                    <a:bodyPr/>
                    <a:lstStyle/>
                    <a:p>
                      <a:endParaRPr lang="en-US" sz="1000" b="1">
                        <a:solidFill>
                          <a:schemeClr val="tx1">
                            <a:lumMod val="75000"/>
                            <a:lumOff val="25000"/>
                          </a:schemeClr>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000" b="1" dirty="0">
                        <a:solidFill>
                          <a:schemeClr val="tx1">
                            <a:lumMod val="75000"/>
                            <a:lumOff val="25000"/>
                          </a:schemeClr>
                        </a:solidFill>
                      </a:endParaRP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0498687"/>
                  </a:ext>
                </a:extLst>
              </a:tr>
            </a:tbl>
          </a:graphicData>
        </a:graphic>
      </p:graphicFrame>
    </p:spTree>
    <p:extLst>
      <p:ext uri="{BB962C8B-B14F-4D97-AF65-F5344CB8AC3E}">
        <p14:creationId xmlns:p14="http://schemas.microsoft.com/office/powerpoint/2010/main" val="429203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7823B0-630E-144D-E6A8-FCE6DFA9BF30}"/>
              </a:ext>
            </a:extLst>
          </p:cNvPr>
          <p:cNvSpPr>
            <a:spLocks noGrp="1"/>
          </p:cNvSpPr>
          <p:nvPr>
            <p:ph type="body" sz="quarter" idx="13"/>
          </p:nvPr>
        </p:nvSpPr>
        <p:spPr/>
        <p:txBody>
          <a:bodyPr/>
          <a:lstStyle/>
          <a:p>
            <a:r>
              <a:rPr lang="en-US" sz="2400" dirty="0"/>
              <a:t>EHA 2023 – Thursday June 8</a:t>
            </a:r>
            <a:r>
              <a:rPr lang="en-US" sz="2400" baseline="30000" dirty="0"/>
              <a:t>th</a:t>
            </a:r>
            <a:r>
              <a:rPr lang="en-US" sz="2400" dirty="0"/>
              <a:t>, 2023</a:t>
            </a:r>
          </a:p>
        </p:txBody>
      </p:sp>
      <p:graphicFrame>
        <p:nvGraphicFramePr>
          <p:cNvPr id="4" name="Table 4">
            <a:extLst>
              <a:ext uri="{FF2B5EF4-FFF2-40B4-BE49-F238E27FC236}">
                <a16:creationId xmlns:a16="http://schemas.microsoft.com/office/drawing/2014/main" id="{A8D34395-7D31-69BC-7122-B74887D5AA89}"/>
              </a:ext>
            </a:extLst>
          </p:cNvPr>
          <p:cNvGraphicFramePr>
            <a:graphicFrameLocks noGrp="1"/>
          </p:cNvGraphicFramePr>
          <p:nvPr>
            <p:extLst>
              <p:ext uri="{D42A27DB-BD31-4B8C-83A1-F6EECF244321}">
                <p14:modId xmlns:p14="http://schemas.microsoft.com/office/powerpoint/2010/main" val="3699404397"/>
              </p:ext>
            </p:extLst>
          </p:nvPr>
        </p:nvGraphicFramePr>
        <p:xfrm>
          <a:off x="981125" y="6389072"/>
          <a:ext cx="2436251" cy="236454"/>
        </p:xfrm>
        <a:graphic>
          <a:graphicData uri="http://schemas.openxmlformats.org/drawingml/2006/table">
            <a:tbl>
              <a:tblPr firstRow="1" bandRow="1">
                <a:tableStyleId>{5C22544A-7EE6-4342-B048-85BDC9FD1C3A}</a:tableStyleId>
              </a:tblPr>
              <a:tblGrid>
                <a:gridCol w="1142143">
                  <a:extLst>
                    <a:ext uri="{9D8B030D-6E8A-4147-A177-3AD203B41FA5}">
                      <a16:colId xmlns:a16="http://schemas.microsoft.com/office/drawing/2014/main" val="1056657819"/>
                    </a:ext>
                  </a:extLst>
                </a:gridCol>
                <a:gridCol w="1294108">
                  <a:extLst>
                    <a:ext uri="{9D8B030D-6E8A-4147-A177-3AD203B41FA5}">
                      <a16:colId xmlns:a16="http://schemas.microsoft.com/office/drawing/2014/main" val="2651911431"/>
                    </a:ext>
                  </a:extLst>
                </a:gridCol>
              </a:tblGrid>
              <a:tr h="236454">
                <a:tc>
                  <a:txBody>
                    <a:bodyPr/>
                    <a:lstStyle/>
                    <a:p>
                      <a:r>
                        <a:rPr lang="en-US" sz="600" b="1" dirty="0">
                          <a:solidFill>
                            <a:schemeClr val="tx1">
                              <a:lumMod val="75000"/>
                              <a:lumOff val="25000"/>
                            </a:schemeClr>
                          </a:solidFill>
                        </a:rPr>
                        <a:t>Hybrid Satellite Symposia</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r>
                        <a:rPr lang="en-US" sz="600" b="1" dirty="0" err="1">
                          <a:solidFill>
                            <a:schemeClr val="tx1">
                              <a:lumMod val="75000"/>
                              <a:lumOff val="25000"/>
                            </a:schemeClr>
                          </a:solidFill>
                        </a:rPr>
                        <a:t>YoungEHA</a:t>
                      </a:r>
                      <a:r>
                        <a:rPr lang="en-US" sz="600" b="1" dirty="0">
                          <a:solidFill>
                            <a:schemeClr val="tx1">
                              <a:lumMod val="75000"/>
                              <a:lumOff val="25000"/>
                            </a:schemeClr>
                          </a:solidFill>
                        </a:rPr>
                        <a:t> Research Meeting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DA82"/>
                    </a:solidFill>
                  </a:tcPr>
                </a:tc>
                <a:extLst>
                  <a:ext uri="{0D108BD9-81ED-4DB2-BD59-A6C34878D82A}">
                    <a16:rowId xmlns:a16="http://schemas.microsoft.com/office/drawing/2014/main" val="436347854"/>
                  </a:ext>
                </a:extLst>
              </a:tr>
            </a:tbl>
          </a:graphicData>
        </a:graphic>
      </p:graphicFrame>
      <p:sp>
        <p:nvSpPr>
          <p:cNvPr id="23" name="TextBox 22">
            <a:extLst>
              <a:ext uri="{FF2B5EF4-FFF2-40B4-BE49-F238E27FC236}">
                <a16:creationId xmlns:a16="http://schemas.microsoft.com/office/drawing/2014/main" id="{3AA0E3A3-E79A-B3BD-4971-B767EA308540}"/>
              </a:ext>
            </a:extLst>
          </p:cNvPr>
          <p:cNvSpPr txBox="1"/>
          <p:nvPr/>
        </p:nvSpPr>
        <p:spPr>
          <a:xfrm>
            <a:off x="650929" y="6447295"/>
            <a:ext cx="245260" cy="123111"/>
          </a:xfrm>
          <a:prstGeom prst="rect">
            <a:avLst/>
          </a:prstGeom>
          <a:noFill/>
        </p:spPr>
        <p:txBody>
          <a:bodyPr wrap="none" lIns="0" tIns="0" rIns="0" bIns="0" rtlCol="0">
            <a:spAutoFit/>
          </a:bodyPr>
          <a:lstStyle/>
          <a:p>
            <a:r>
              <a:rPr lang="en-US" sz="800" b="1" dirty="0"/>
              <a:t>KEY:</a:t>
            </a:r>
          </a:p>
        </p:txBody>
      </p:sp>
      <p:graphicFrame>
        <p:nvGraphicFramePr>
          <p:cNvPr id="25" name="Table 25">
            <a:extLst>
              <a:ext uri="{FF2B5EF4-FFF2-40B4-BE49-F238E27FC236}">
                <a16:creationId xmlns:a16="http://schemas.microsoft.com/office/drawing/2014/main" id="{C5874BBC-7170-13D3-FD77-DD1FDB99042F}"/>
              </a:ext>
            </a:extLst>
          </p:cNvPr>
          <p:cNvGraphicFramePr>
            <a:graphicFrameLocks noGrp="1"/>
          </p:cNvGraphicFramePr>
          <p:nvPr>
            <p:extLst>
              <p:ext uri="{D42A27DB-BD31-4B8C-83A1-F6EECF244321}">
                <p14:modId xmlns:p14="http://schemas.microsoft.com/office/powerpoint/2010/main" val="2181797055"/>
              </p:ext>
            </p:extLst>
          </p:nvPr>
        </p:nvGraphicFramePr>
        <p:xfrm>
          <a:off x="571499" y="1139125"/>
          <a:ext cx="11041063" cy="5141025"/>
        </p:xfrm>
        <a:graphic>
          <a:graphicData uri="http://schemas.openxmlformats.org/drawingml/2006/table">
            <a:tbl>
              <a:tblPr firstRow="1" bandRow="1">
                <a:tableStyleId>{5C22544A-7EE6-4342-B048-85BDC9FD1C3A}</a:tableStyleId>
              </a:tblPr>
              <a:tblGrid>
                <a:gridCol w="598133">
                  <a:extLst>
                    <a:ext uri="{9D8B030D-6E8A-4147-A177-3AD203B41FA5}">
                      <a16:colId xmlns:a16="http://schemas.microsoft.com/office/drawing/2014/main" val="2300758450"/>
                    </a:ext>
                  </a:extLst>
                </a:gridCol>
                <a:gridCol w="1044293">
                  <a:extLst>
                    <a:ext uri="{9D8B030D-6E8A-4147-A177-3AD203B41FA5}">
                      <a16:colId xmlns:a16="http://schemas.microsoft.com/office/drawing/2014/main" val="965174507"/>
                    </a:ext>
                  </a:extLst>
                </a:gridCol>
                <a:gridCol w="1044293">
                  <a:extLst>
                    <a:ext uri="{9D8B030D-6E8A-4147-A177-3AD203B41FA5}">
                      <a16:colId xmlns:a16="http://schemas.microsoft.com/office/drawing/2014/main" val="1365290413"/>
                    </a:ext>
                  </a:extLst>
                </a:gridCol>
                <a:gridCol w="1044293">
                  <a:extLst>
                    <a:ext uri="{9D8B030D-6E8A-4147-A177-3AD203B41FA5}">
                      <a16:colId xmlns:a16="http://schemas.microsoft.com/office/drawing/2014/main" val="928122659"/>
                    </a:ext>
                  </a:extLst>
                </a:gridCol>
                <a:gridCol w="1044293">
                  <a:extLst>
                    <a:ext uri="{9D8B030D-6E8A-4147-A177-3AD203B41FA5}">
                      <a16:colId xmlns:a16="http://schemas.microsoft.com/office/drawing/2014/main" val="377068754"/>
                    </a:ext>
                  </a:extLst>
                </a:gridCol>
                <a:gridCol w="1044293">
                  <a:extLst>
                    <a:ext uri="{9D8B030D-6E8A-4147-A177-3AD203B41FA5}">
                      <a16:colId xmlns:a16="http://schemas.microsoft.com/office/drawing/2014/main" val="1039963608"/>
                    </a:ext>
                  </a:extLst>
                </a:gridCol>
                <a:gridCol w="1044293">
                  <a:extLst>
                    <a:ext uri="{9D8B030D-6E8A-4147-A177-3AD203B41FA5}">
                      <a16:colId xmlns:a16="http://schemas.microsoft.com/office/drawing/2014/main" val="2660903143"/>
                    </a:ext>
                  </a:extLst>
                </a:gridCol>
                <a:gridCol w="1044293">
                  <a:extLst>
                    <a:ext uri="{9D8B030D-6E8A-4147-A177-3AD203B41FA5}">
                      <a16:colId xmlns:a16="http://schemas.microsoft.com/office/drawing/2014/main" val="819905399"/>
                    </a:ext>
                  </a:extLst>
                </a:gridCol>
                <a:gridCol w="1044293">
                  <a:extLst>
                    <a:ext uri="{9D8B030D-6E8A-4147-A177-3AD203B41FA5}">
                      <a16:colId xmlns:a16="http://schemas.microsoft.com/office/drawing/2014/main" val="557938280"/>
                    </a:ext>
                  </a:extLst>
                </a:gridCol>
                <a:gridCol w="1044293">
                  <a:extLst>
                    <a:ext uri="{9D8B030D-6E8A-4147-A177-3AD203B41FA5}">
                      <a16:colId xmlns:a16="http://schemas.microsoft.com/office/drawing/2014/main" val="1834563697"/>
                    </a:ext>
                  </a:extLst>
                </a:gridCol>
                <a:gridCol w="1044293">
                  <a:extLst>
                    <a:ext uri="{9D8B030D-6E8A-4147-A177-3AD203B41FA5}">
                      <a16:colId xmlns:a16="http://schemas.microsoft.com/office/drawing/2014/main" val="919505595"/>
                    </a:ext>
                  </a:extLst>
                </a:gridCol>
              </a:tblGrid>
              <a:tr h="342735">
                <a:tc>
                  <a:txBody>
                    <a:bodyPr/>
                    <a:lstStyle/>
                    <a:p>
                      <a:pPr algn="ctr"/>
                      <a:endParaRPr lang="en-US" sz="1000" dirty="0"/>
                    </a:p>
                  </a:txBody>
                  <a:tcPr anchor="ctr">
                    <a:lnR w="12700" cap="flat" cmpd="sng" algn="ctr">
                      <a:solidFill>
                        <a:schemeClr val="bg1">
                          <a:lumMod val="95000"/>
                        </a:schemeClr>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ctr"/>
                      <a:r>
                        <a:rPr lang="en-US" sz="900" dirty="0"/>
                        <a:t>FESTHALLE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HARMONIE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PANORAMA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HARMONIE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PANORAMA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PANORAMA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HALL 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ILLUSION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FANTASIE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SPEKTRUM</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17585576"/>
                  </a:ext>
                </a:extLst>
              </a:tr>
              <a:tr h="342735">
                <a:tc>
                  <a:txBody>
                    <a:bodyPr/>
                    <a:lstStyle/>
                    <a:p>
                      <a:pPr algn="ctr"/>
                      <a:r>
                        <a:rPr lang="en-US" sz="1000" dirty="0"/>
                        <a:t>08:00</a:t>
                      </a:r>
                    </a:p>
                  </a:txBody>
                  <a:tcPr anchor="ctr">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08:00 - 09:30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HSS9003 Swedish Orphan </a:t>
                      </a:r>
                      <a:r>
                        <a:rPr kumimoji="0" lang="en-US" sz="700" b="1" i="0" u="none" strike="noStrike" kern="1200" cap="none" spc="0" normalizeH="0" baseline="0" noProof="0" dirty="0" err="1">
                          <a:ln>
                            <a:noFill/>
                          </a:ln>
                          <a:solidFill>
                            <a:prstClr val="black">
                              <a:lumMod val="75000"/>
                              <a:lumOff val="25000"/>
                            </a:prstClr>
                          </a:solidFill>
                          <a:effectLst/>
                          <a:uLnTx/>
                          <a:uFillTx/>
                          <a:latin typeface="+mn-lt"/>
                          <a:ea typeface="+mn-ea"/>
                          <a:cs typeface="+mn-cs"/>
                        </a:rPr>
                        <a:t>Biovitrum</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08:00 - 09:30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HSS9004 Regeneron</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08:00 - 09:30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HSS9005 Eli Lilly</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08:00 - 09:30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HSS9006 Takeda</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08:00 - 09:30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HSS9007 Amgen</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08:00 - 09:30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HSS9008 Pfizer</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08:00 - 09:30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HSS9009 Pfizer</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extLst>
                  <a:ext uri="{0D108BD9-81ED-4DB2-BD59-A6C34878D82A}">
                    <a16:rowId xmlns:a16="http://schemas.microsoft.com/office/drawing/2014/main" val="57894307"/>
                  </a:ext>
                </a:extLst>
              </a:tr>
              <a:tr h="342735">
                <a:tc>
                  <a:txBody>
                    <a:bodyPr/>
                    <a:lstStyle/>
                    <a:p>
                      <a:pPr algn="ctr"/>
                      <a:r>
                        <a:rPr lang="en-US" sz="1000" dirty="0"/>
                        <a:t>09:00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09:00 – 10:45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S471 Opening &amp; Session 1: Senescence, ageing and cell death</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AADA82"/>
                    </a:solidFill>
                  </a:tcPr>
                </a:tc>
                <a:tc vMerge="1">
                  <a:txBody>
                    <a:bodyPr/>
                    <a:lstStyle/>
                    <a:p>
                      <a:pPr algn="ctr"/>
                      <a:endParaRPr lang="en-US" sz="10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07153580"/>
                  </a:ext>
                </a:extLst>
              </a:tr>
              <a:tr h="342735">
                <a:tc>
                  <a:txBody>
                    <a:bodyPr/>
                    <a:lstStyle/>
                    <a:p>
                      <a:pPr algn="ctr"/>
                      <a:r>
                        <a:rPr lang="en-US" sz="1000" dirty="0"/>
                        <a:t>10:00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10:15 - 11:45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HSS9010 Janssen</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10:15 - 11:45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HSS9012 Bristol Myers Squibb</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10:15 - 11:45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HSS9011 Kite Gilead</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10:15 - 11:45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HSS9013 AbbVie</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10:15 - 11:45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HSS9014 Novartis</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10:15 - 11:45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HSS9015 GSK</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vMerge="1">
                  <a:txBody>
                    <a:bodyPr/>
                    <a:lstStyle/>
                    <a:p>
                      <a:pPr algn="ctr"/>
                      <a:endParaRPr lang="en-US" sz="10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10:15 - 11:45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HSS9018 Novartis</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extLst>
                  <a:ext uri="{0D108BD9-81ED-4DB2-BD59-A6C34878D82A}">
                    <a16:rowId xmlns:a16="http://schemas.microsoft.com/office/drawing/2014/main" val="1867897863"/>
                  </a:ext>
                </a:extLst>
              </a:tr>
              <a:tr h="342735">
                <a:tc>
                  <a:txBody>
                    <a:bodyPr/>
                    <a:lstStyle/>
                    <a:p>
                      <a:pPr algn="ctr"/>
                      <a:r>
                        <a:rPr lang="en-US" sz="1000" dirty="0"/>
                        <a:t>11:00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11:00 – 12:30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S472 Session 2: Signaling: hormone/cytokine control</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AADA82"/>
                    </a:solidFill>
                  </a:tcPr>
                </a:tc>
                <a:tc>
                  <a:txBody>
                    <a:bodyPr/>
                    <a:lstStyle/>
                    <a:p>
                      <a:pPr algn="ctr"/>
                      <a:endParaRPr lang="en-US" sz="70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313433915"/>
                  </a:ext>
                </a:extLst>
              </a:tr>
              <a:tr h="342735">
                <a:tc>
                  <a:txBody>
                    <a:bodyPr/>
                    <a:lstStyle/>
                    <a:p>
                      <a:pPr algn="ctr"/>
                      <a:r>
                        <a:rPr lang="en-US" sz="1000" dirty="0"/>
                        <a:t>12:00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12:30 - 14:00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HSS9019 Jansen</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12:30 - 14:00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Arial"/>
                          <a:ea typeface="+mn-ea"/>
                          <a:cs typeface="+mn-cs"/>
                        </a:rPr>
                        <a:t>HSS9020 AbbVie</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12:30 - 14:00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HSS9021 Sanofi</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12:30 - 14:00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HSS9022 Bristol Myers Squibb</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12:30 - 14:00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HSS9023 Sanofi</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12:30 - 14:00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HSS9024 GSK</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vMerge="1">
                  <a:txBody>
                    <a:bodyPr/>
                    <a:lstStyle/>
                    <a:p>
                      <a:pPr algn="ctr"/>
                      <a:endParaRPr lang="en-US" sz="10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12:30 - 14:00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HSS9027 AstraZeneca</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extLst>
                  <a:ext uri="{0D108BD9-81ED-4DB2-BD59-A6C34878D82A}">
                    <a16:rowId xmlns:a16="http://schemas.microsoft.com/office/drawing/2014/main" val="1743890350"/>
                  </a:ext>
                </a:extLst>
              </a:tr>
              <a:tr h="342735">
                <a:tc>
                  <a:txBody>
                    <a:bodyPr/>
                    <a:lstStyle/>
                    <a:p>
                      <a:pPr algn="ctr"/>
                      <a:r>
                        <a:rPr lang="en-US" sz="1000" dirty="0"/>
                        <a:t>13:00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13:30 – 15:00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S473 Session 3: Transcription control</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AADA82"/>
                    </a:solid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85509024"/>
                  </a:ext>
                </a:extLst>
              </a:tr>
              <a:tr h="342735">
                <a:tc>
                  <a:txBody>
                    <a:bodyPr/>
                    <a:lstStyle/>
                    <a:p>
                      <a:pPr algn="ctr"/>
                      <a:r>
                        <a:rPr lang="en-US" sz="1000" dirty="0"/>
                        <a:t>14:00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23463633"/>
                  </a:ext>
                </a:extLst>
              </a:tr>
              <a:tr h="342735">
                <a:tc>
                  <a:txBody>
                    <a:bodyPr/>
                    <a:lstStyle/>
                    <a:p>
                      <a:pPr algn="ctr"/>
                      <a:r>
                        <a:rPr lang="en-US" sz="1000" dirty="0"/>
                        <a:t>15:00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14:45 - 16:15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lumMod val="75000"/>
                              <a:lumOff val="25000"/>
                            </a:schemeClr>
                          </a:solidFill>
                          <a:effectLst/>
                          <a:uLnTx/>
                          <a:uFillTx/>
                          <a:latin typeface="+mn-lt"/>
                          <a:ea typeface="+mn-ea"/>
                          <a:cs typeface="+mn-cs"/>
                        </a:rPr>
                        <a:t>HSS9028 Jansen</a:t>
                      </a:r>
                      <a:endPar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14:45 - 16:15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HSS9029 Bristol Myers Squibb</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14:45 - 16:15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HSS9030 Roche</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14:45 - 16:15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HSS9031 Abbie</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14:45 - 16:15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HSS9032 Novartis</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14:45 - 16:15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HSS9033 Astellas</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15:15 – 17:00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S474 Session 4: Microbiome/infectious diseases in hematology &amp; Closing</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AADA82"/>
                    </a:solidFill>
                  </a:tcPr>
                </a:tc>
                <a:tc>
                  <a:txBody>
                    <a:bodyPr/>
                    <a:lstStyle/>
                    <a:p>
                      <a:pPr algn="ctr"/>
                      <a:endParaRPr lang="en-US" sz="70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14:45 - 16:15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HSS9036 Sanofi</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extLst>
                  <a:ext uri="{0D108BD9-81ED-4DB2-BD59-A6C34878D82A}">
                    <a16:rowId xmlns:a16="http://schemas.microsoft.com/office/drawing/2014/main" val="10252184"/>
                  </a:ext>
                </a:extLst>
              </a:tr>
              <a:tr h="342735">
                <a:tc>
                  <a:txBody>
                    <a:bodyPr/>
                    <a:lstStyle/>
                    <a:p>
                      <a:pPr algn="ctr"/>
                      <a:r>
                        <a:rPr lang="en-US" sz="1000" dirty="0"/>
                        <a:t>16:00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89076433"/>
                  </a:ext>
                </a:extLst>
              </a:tr>
              <a:tr h="342735">
                <a:tc>
                  <a:txBody>
                    <a:bodyPr/>
                    <a:lstStyle/>
                    <a:p>
                      <a:pPr algn="ctr"/>
                      <a:r>
                        <a:rPr lang="en-US" sz="1000" dirty="0"/>
                        <a:t>17:00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17:00 - 18:30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HSS9037 Kite Gilead</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17:00 - 18:30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HSS9038 Jazz Pharmaceuticals</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17:00 - 18:30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HSS9039 Regeneron</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17:00 - 18:30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HSS9040 Vertex</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17:00 - 18:30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HSS9041 </a:t>
                      </a:r>
                      <a:r>
                        <a:rPr kumimoji="0" lang="en-US" sz="700" b="1" i="0" u="none" strike="noStrike" kern="1200" cap="none" spc="0" normalizeH="0" baseline="0" noProof="0" dirty="0" err="1">
                          <a:ln>
                            <a:noFill/>
                          </a:ln>
                          <a:solidFill>
                            <a:prstClr val="black">
                              <a:lumMod val="75000"/>
                              <a:lumOff val="25000"/>
                            </a:prstClr>
                          </a:solidFill>
                          <a:effectLst/>
                          <a:uLnTx/>
                          <a:uFillTx/>
                          <a:latin typeface="+mn-lt"/>
                          <a:ea typeface="+mn-ea"/>
                          <a:cs typeface="+mn-cs"/>
                        </a:rPr>
                        <a:t>BeiGene</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17:00 - 18:30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HSS9042 Genmab</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17:00 - 18:30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HSS9045 </a:t>
                      </a:r>
                      <a:r>
                        <a:rPr kumimoji="0" lang="en-US" sz="700" b="1" i="0" u="none" strike="noStrike" kern="1200" cap="none" spc="0" normalizeH="0" baseline="0" noProof="0" dirty="0" err="1">
                          <a:ln>
                            <a:noFill/>
                          </a:ln>
                          <a:solidFill>
                            <a:prstClr val="black">
                              <a:lumMod val="75000"/>
                              <a:lumOff val="25000"/>
                            </a:prstClr>
                          </a:solidFill>
                          <a:effectLst/>
                          <a:uLnTx/>
                          <a:uFillTx/>
                          <a:latin typeface="+mn-lt"/>
                          <a:ea typeface="+mn-ea"/>
                          <a:cs typeface="+mn-cs"/>
                        </a:rPr>
                        <a:t>Menarini</a:t>
                      </a: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 </a:t>
                      </a:r>
                      <a:r>
                        <a:rPr kumimoji="0" lang="en-US" sz="700" b="1" i="0" u="none" strike="noStrike" kern="1200" cap="none" spc="0" normalizeH="0" baseline="0" noProof="0" dirty="0" err="1">
                          <a:ln>
                            <a:noFill/>
                          </a:ln>
                          <a:solidFill>
                            <a:prstClr val="black">
                              <a:lumMod val="75000"/>
                              <a:lumOff val="25000"/>
                            </a:prstClr>
                          </a:solidFill>
                          <a:effectLst/>
                          <a:uLnTx/>
                          <a:uFillTx/>
                          <a:latin typeface="+mn-lt"/>
                          <a:ea typeface="+mn-ea"/>
                          <a:cs typeface="+mn-cs"/>
                        </a:rPr>
                        <a:t>Stemline</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extLst>
                  <a:ext uri="{0D108BD9-81ED-4DB2-BD59-A6C34878D82A}">
                    <a16:rowId xmlns:a16="http://schemas.microsoft.com/office/drawing/2014/main" val="3516777417"/>
                  </a:ext>
                </a:extLst>
              </a:tr>
              <a:tr h="342735">
                <a:tc>
                  <a:txBody>
                    <a:bodyPr/>
                    <a:lstStyle/>
                    <a:p>
                      <a:pPr algn="ctr"/>
                      <a:r>
                        <a:rPr lang="en-US" sz="1000" dirty="0"/>
                        <a:t>18:00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101176810"/>
                  </a:ext>
                </a:extLst>
              </a:tr>
              <a:tr h="342735">
                <a:tc>
                  <a:txBody>
                    <a:bodyPr/>
                    <a:lstStyle/>
                    <a:p>
                      <a:pPr algn="ctr"/>
                      <a:r>
                        <a:rPr lang="en-US" sz="1000" dirty="0"/>
                        <a:t>19:00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19:15 - 20:45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HSS9048 </a:t>
                      </a:r>
                      <a:r>
                        <a:rPr kumimoji="0" lang="en-US" sz="700" b="1" i="0" u="none" strike="noStrike" kern="1200" cap="none" spc="0" normalizeH="0" baseline="0" noProof="0" dirty="0" err="1">
                          <a:ln>
                            <a:noFill/>
                          </a:ln>
                          <a:solidFill>
                            <a:prstClr val="black">
                              <a:lumMod val="75000"/>
                              <a:lumOff val="25000"/>
                            </a:prstClr>
                          </a:solidFill>
                          <a:effectLst/>
                          <a:uLnTx/>
                          <a:uFillTx/>
                          <a:latin typeface="+mn-lt"/>
                          <a:ea typeface="+mn-ea"/>
                          <a:cs typeface="+mn-cs"/>
                        </a:rPr>
                        <a:t>NovoNordisk</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19:15 - 20:45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HSS9049 </a:t>
                      </a:r>
                      <a:r>
                        <a:rPr kumimoji="0" lang="en-US" sz="700" b="1" i="0" u="none" strike="noStrike" kern="1200" cap="none" spc="0" normalizeH="0" baseline="0" noProof="0" dirty="0" err="1">
                          <a:ln>
                            <a:noFill/>
                          </a:ln>
                          <a:solidFill>
                            <a:prstClr val="black">
                              <a:lumMod val="75000"/>
                              <a:lumOff val="25000"/>
                            </a:prstClr>
                          </a:solidFill>
                          <a:effectLst/>
                          <a:uLnTx/>
                          <a:uFillTx/>
                          <a:latin typeface="+mn-lt"/>
                          <a:ea typeface="+mn-ea"/>
                          <a:cs typeface="+mn-cs"/>
                        </a:rPr>
                        <a:t>Morphosys</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19:15 - 20:45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HSS9050 Blueprint</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19:15 - 20:45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HSS9051 MSD</a:t>
                      </a: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19:15 - 20:45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HSS9052 Grifols</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19:15 - 20:45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HSS9053 GBT</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19:15 - 20:45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HSS9054 Takeda</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extLst>
                  <a:ext uri="{0D108BD9-81ED-4DB2-BD59-A6C34878D82A}">
                    <a16:rowId xmlns:a16="http://schemas.microsoft.com/office/drawing/2014/main" val="3656686887"/>
                  </a:ext>
                </a:extLst>
              </a:tr>
              <a:tr h="342735">
                <a:tc>
                  <a:txBody>
                    <a:bodyPr/>
                    <a:lstStyle/>
                    <a:p>
                      <a:pPr algn="ctr"/>
                      <a:r>
                        <a:rPr lang="en-US" sz="1000" dirty="0"/>
                        <a:t>20:00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803603614"/>
                  </a:ext>
                </a:extLst>
              </a:tr>
              <a:tr h="342735">
                <a:tc>
                  <a:txBody>
                    <a:bodyPr/>
                    <a:lstStyle/>
                    <a:p>
                      <a:pPr algn="ctr"/>
                      <a:r>
                        <a:rPr lang="en-US" sz="1000" dirty="0"/>
                        <a:t>21:00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pattFill prst="smGrid">
                      <a:fgClr>
                        <a:schemeClr val="bg1">
                          <a:lumMod val="95000"/>
                        </a:schemeClr>
                      </a:fgClr>
                      <a:bgClr>
                        <a:schemeClr val="bg1"/>
                      </a:bgClr>
                    </a:patt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pattFill prst="smGrid">
                      <a:fgClr>
                        <a:schemeClr val="bg1">
                          <a:lumMod val="95000"/>
                        </a:schemeClr>
                      </a:fgClr>
                      <a:bgClr>
                        <a:schemeClr val="bg1"/>
                      </a:bgClr>
                    </a:patt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pattFill prst="smGrid">
                      <a:fgClr>
                        <a:schemeClr val="bg1">
                          <a:lumMod val="95000"/>
                        </a:schemeClr>
                      </a:fgClr>
                      <a:bgClr>
                        <a:schemeClr val="bg1"/>
                      </a:bgClr>
                    </a:patt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pattFill prst="smGrid">
                      <a:fgClr>
                        <a:schemeClr val="bg1">
                          <a:lumMod val="95000"/>
                        </a:schemeClr>
                      </a:fgClr>
                      <a:bgClr>
                        <a:schemeClr val="bg1"/>
                      </a:bgClr>
                    </a:patt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pattFill prst="smGrid">
                      <a:fgClr>
                        <a:schemeClr val="bg1">
                          <a:lumMod val="95000"/>
                        </a:schemeClr>
                      </a:fgClr>
                      <a:bgClr>
                        <a:schemeClr val="bg1"/>
                      </a:bgClr>
                    </a:patt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pattFill prst="smGrid">
                      <a:fgClr>
                        <a:schemeClr val="bg1">
                          <a:lumMod val="95000"/>
                        </a:schemeClr>
                      </a:fgClr>
                      <a:bgClr>
                        <a:schemeClr val="bg1"/>
                      </a:bgClr>
                    </a:patt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pattFill prst="smGrid">
                      <a:fgClr>
                        <a:schemeClr val="bg1">
                          <a:lumMod val="95000"/>
                        </a:schemeClr>
                      </a:fgClr>
                      <a:bgClr>
                        <a:schemeClr val="bg1"/>
                      </a:bgClr>
                    </a:patt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pattFill prst="smGrid">
                      <a:fgClr>
                        <a:schemeClr val="bg1">
                          <a:lumMod val="95000"/>
                        </a:schemeClr>
                      </a:fgClr>
                      <a:bgClr>
                        <a:schemeClr val="bg1"/>
                      </a:bgClr>
                    </a:patt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pattFill prst="smGrid">
                      <a:fgClr>
                        <a:schemeClr val="bg1">
                          <a:lumMod val="95000"/>
                        </a:schemeClr>
                      </a:fgClr>
                      <a:bgClr>
                        <a:schemeClr val="bg1"/>
                      </a:bgClr>
                    </a:pattFill>
                  </a:tcPr>
                </a:tc>
                <a:tc>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pattFill prst="smGrid">
                      <a:fgClr>
                        <a:schemeClr val="bg1">
                          <a:lumMod val="95000"/>
                        </a:schemeClr>
                      </a:fgClr>
                      <a:bgClr>
                        <a:schemeClr val="bg1"/>
                      </a:bgClr>
                    </a:pattFill>
                  </a:tcPr>
                </a:tc>
                <a:extLst>
                  <a:ext uri="{0D108BD9-81ED-4DB2-BD59-A6C34878D82A}">
                    <a16:rowId xmlns:a16="http://schemas.microsoft.com/office/drawing/2014/main" val="3286279823"/>
                  </a:ext>
                </a:extLst>
              </a:tr>
            </a:tbl>
          </a:graphicData>
        </a:graphic>
      </p:graphicFrame>
    </p:spTree>
    <p:extLst>
      <p:ext uri="{BB962C8B-B14F-4D97-AF65-F5344CB8AC3E}">
        <p14:creationId xmlns:p14="http://schemas.microsoft.com/office/powerpoint/2010/main" val="1583719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7823B0-630E-144D-E6A8-FCE6DFA9BF30}"/>
              </a:ext>
            </a:extLst>
          </p:cNvPr>
          <p:cNvSpPr>
            <a:spLocks noGrp="1"/>
          </p:cNvSpPr>
          <p:nvPr>
            <p:ph type="body" sz="quarter" idx="13"/>
          </p:nvPr>
        </p:nvSpPr>
        <p:spPr/>
        <p:txBody>
          <a:bodyPr/>
          <a:lstStyle/>
          <a:p>
            <a:r>
              <a:rPr lang="en-US" sz="2400" dirty="0"/>
              <a:t>EHA 2023 – Friday June 9</a:t>
            </a:r>
            <a:r>
              <a:rPr lang="en-US" sz="2400" baseline="30000" dirty="0"/>
              <a:t>th</a:t>
            </a:r>
            <a:r>
              <a:rPr lang="en-US" sz="2400" dirty="0"/>
              <a:t>, 2023</a:t>
            </a:r>
          </a:p>
        </p:txBody>
      </p:sp>
      <p:graphicFrame>
        <p:nvGraphicFramePr>
          <p:cNvPr id="25" name="Table 25">
            <a:extLst>
              <a:ext uri="{FF2B5EF4-FFF2-40B4-BE49-F238E27FC236}">
                <a16:creationId xmlns:a16="http://schemas.microsoft.com/office/drawing/2014/main" id="{C5874BBC-7170-13D3-FD77-DD1FDB99042F}"/>
              </a:ext>
            </a:extLst>
          </p:cNvPr>
          <p:cNvGraphicFramePr>
            <a:graphicFrameLocks noGrp="1"/>
          </p:cNvGraphicFramePr>
          <p:nvPr>
            <p:extLst>
              <p:ext uri="{D42A27DB-BD31-4B8C-83A1-F6EECF244321}">
                <p14:modId xmlns:p14="http://schemas.microsoft.com/office/powerpoint/2010/main" val="3468804305"/>
              </p:ext>
            </p:extLst>
          </p:nvPr>
        </p:nvGraphicFramePr>
        <p:xfrm>
          <a:off x="571499" y="1139126"/>
          <a:ext cx="11044478" cy="5145437"/>
        </p:xfrm>
        <a:graphic>
          <a:graphicData uri="http://schemas.openxmlformats.org/drawingml/2006/table">
            <a:tbl>
              <a:tblPr firstRow="1" bandRow="1">
                <a:tableStyleId>{5C22544A-7EE6-4342-B048-85BDC9FD1C3A}</a:tableStyleId>
              </a:tblPr>
              <a:tblGrid>
                <a:gridCol w="594360">
                  <a:extLst>
                    <a:ext uri="{9D8B030D-6E8A-4147-A177-3AD203B41FA5}">
                      <a16:colId xmlns:a16="http://schemas.microsoft.com/office/drawing/2014/main" val="2300758450"/>
                    </a:ext>
                  </a:extLst>
                </a:gridCol>
                <a:gridCol w="1492874">
                  <a:extLst>
                    <a:ext uri="{9D8B030D-6E8A-4147-A177-3AD203B41FA5}">
                      <a16:colId xmlns:a16="http://schemas.microsoft.com/office/drawing/2014/main" val="965174507"/>
                    </a:ext>
                  </a:extLst>
                </a:gridCol>
                <a:gridCol w="1492874">
                  <a:extLst>
                    <a:ext uri="{9D8B030D-6E8A-4147-A177-3AD203B41FA5}">
                      <a16:colId xmlns:a16="http://schemas.microsoft.com/office/drawing/2014/main" val="1365290413"/>
                    </a:ext>
                  </a:extLst>
                </a:gridCol>
                <a:gridCol w="1492874">
                  <a:extLst>
                    <a:ext uri="{9D8B030D-6E8A-4147-A177-3AD203B41FA5}">
                      <a16:colId xmlns:a16="http://schemas.microsoft.com/office/drawing/2014/main" val="928122659"/>
                    </a:ext>
                  </a:extLst>
                </a:gridCol>
                <a:gridCol w="1492874">
                  <a:extLst>
                    <a:ext uri="{9D8B030D-6E8A-4147-A177-3AD203B41FA5}">
                      <a16:colId xmlns:a16="http://schemas.microsoft.com/office/drawing/2014/main" val="377068754"/>
                    </a:ext>
                  </a:extLst>
                </a:gridCol>
                <a:gridCol w="1492874">
                  <a:extLst>
                    <a:ext uri="{9D8B030D-6E8A-4147-A177-3AD203B41FA5}">
                      <a16:colId xmlns:a16="http://schemas.microsoft.com/office/drawing/2014/main" val="1039963608"/>
                    </a:ext>
                  </a:extLst>
                </a:gridCol>
                <a:gridCol w="1492874">
                  <a:extLst>
                    <a:ext uri="{9D8B030D-6E8A-4147-A177-3AD203B41FA5}">
                      <a16:colId xmlns:a16="http://schemas.microsoft.com/office/drawing/2014/main" val="2660903143"/>
                    </a:ext>
                  </a:extLst>
                </a:gridCol>
                <a:gridCol w="1492874">
                  <a:extLst>
                    <a:ext uri="{9D8B030D-6E8A-4147-A177-3AD203B41FA5}">
                      <a16:colId xmlns:a16="http://schemas.microsoft.com/office/drawing/2014/main" val="819905399"/>
                    </a:ext>
                  </a:extLst>
                </a:gridCol>
              </a:tblGrid>
              <a:tr h="347472">
                <a:tc>
                  <a:txBody>
                    <a:bodyPr/>
                    <a:lstStyle/>
                    <a:p>
                      <a:pPr algn="ctr"/>
                      <a:endParaRPr lang="en-US" sz="1000" dirty="0"/>
                    </a:p>
                  </a:txBody>
                  <a:tcPr marL="27432" marR="27432" anchor="ctr">
                    <a:lnR w="12700" cap="flat" cmpd="sng" algn="ctr">
                      <a:solidFill>
                        <a:schemeClr val="bg1">
                          <a:lumMod val="95000"/>
                        </a:schemeClr>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ctr"/>
                      <a:r>
                        <a:rPr lang="en-US" sz="900" dirty="0"/>
                        <a:t>FESTHALLE</a:t>
                      </a:r>
                    </a:p>
                  </a:txBody>
                  <a:tcPr marL="27432" marR="27432"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HARMONIE 1</a:t>
                      </a:r>
                    </a:p>
                  </a:txBody>
                  <a:tcPr marL="27432" marR="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HALL 3.1</a:t>
                      </a:r>
                    </a:p>
                  </a:txBody>
                  <a:tcPr marL="27432" marR="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PANORAMA 2</a:t>
                      </a:r>
                    </a:p>
                  </a:txBody>
                  <a:tcPr marL="27432" marR="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HARMONIE 2</a:t>
                      </a:r>
                    </a:p>
                  </a:txBody>
                  <a:tcPr marL="27432" marR="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PANORAMA 1</a:t>
                      </a:r>
                    </a:p>
                  </a:txBody>
                  <a:tcPr marL="27432" marR="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PANORAMA 3</a:t>
                      </a:r>
                    </a:p>
                  </a:txBody>
                  <a:tcPr marL="27432" marR="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17585576"/>
                  </a:ext>
                </a:extLst>
              </a:tr>
              <a:tr h="363004">
                <a:tc>
                  <a:txBody>
                    <a:bodyPr/>
                    <a:lstStyle/>
                    <a:p>
                      <a:pPr algn="ctr"/>
                      <a:r>
                        <a:rPr lang="en-US" sz="1000" dirty="0"/>
                        <a:t>08:00</a:t>
                      </a:r>
                    </a:p>
                  </a:txBody>
                  <a:tcPr marL="27432" marR="27432" anchor="ctr">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08:00-09:30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s106 Diffuse Large B-cell Lymphoma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(DLBCL)</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9C6C0"/>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08:00-09:30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s102 Acute chest syndrome in sickle cell disease</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9C6C0"/>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08:00-09:30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s104 Chronic myeloid leukemia (CML)</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9C6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08:00-09:05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s191 Session 1: Signaling</a:t>
                      </a: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6A4BC"/>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08:30-09:30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s253 Bleeding and thrombosis: Not-so benign hematological challenges</a:t>
                      </a: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3FAD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08:30-09:30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s251 Adult acute lymphoblastic leukemia (EWALL)</a:t>
                      </a: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3FAD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08:30-09:30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s264 EHA-IMS Joint SWG Session: Multiple myeloma</a:t>
                      </a: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3FADB"/>
                    </a:solidFill>
                  </a:tcPr>
                </a:tc>
                <a:extLst>
                  <a:ext uri="{0D108BD9-81ED-4DB2-BD59-A6C34878D82A}">
                    <a16:rowId xmlns:a16="http://schemas.microsoft.com/office/drawing/2014/main" val="57894307"/>
                  </a:ext>
                </a:extLst>
              </a:tr>
              <a:tr h="363004">
                <a:tc rowSpan="2">
                  <a:txBody>
                    <a:bodyPr/>
                    <a:lstStyle/>
                    <a:p>
                      <a:pPr algn="ctr"/>
                      <a:r>
                        <a:rPr lang="en-US" sz="1000" dirty="0"/>
                        <a:t>09:00</a:t>
                      </a:r>
                    </a:p>
                  </a:txBody>
                  <a:tcPr marL="27432" marR="27432"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0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09:05-10:10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s192 Session 2: Hematopoietic stem cells &amp; their niche</a:t>
                      </a: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6A4BC"/>
                    </a:solid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07153580"/>
                  </a:ext>
                </a:extLst>
              </a:tr>
              <a:tr h="36300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09:45-10:45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s261 Immune therapies for hematologic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disorders</a:t>
                      </a: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3FAD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09:45-10:45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s256 ELN-EHA SWG for CML - CML: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Modelling the future</a:t>
                      </a:r>
                      <a:endParaRPr kumimoji="0" lang="en-US" sz="700" b="0" i="0" u="none" strike="noStrike" kern="1200" cap="none" spc="0" normalizeH="0" baseline="0" noProof="0" dirty="0">
                        <a:ln>
                          <a:noFill/>
                        </a:ln>
                        <a:solidFill>
                          <a:prstClr val="black"/>
                        </a:solidFill>
                        <a:effectLst/>
                        <a:uLnTx/>
                        <a:uFillTx/>
                        <a:latin typeface="Arial"/>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3FAD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09:45-10:45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s254 Diagnosis in hematological diseases: Morphology and flow cytometry: 2.0diagnostics in hematology: The role of artificial intelligence</a:t>
                      </a:r>
                      <a:endParaRPr kumimoji="0" lang="en-US" sz="700" b="0" i="0" u="none" strike="noStrike" kern="1200" cap="none" spc="0" normalizeH="0" baseline="0" noProof="0" dirty="0">
                        <a:ln>
                          <a:noFill/>
                        </a:ln>
                        <a:solidFill>
                          <a:prstClr val="black"/>
                        </a:solidFill>
                        <a:effectLst/>
                        <a:uLnTx/>
                        <a:uFillTx/>
                        <a:latin typeface="Arial"/>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3FADB"/>
                    </a:solidFill>
                  </a:tcPr>
                </a:tc>
                <a:extLst>
                  <a:ext uri="{0D108BD9-81ED-4DB2-BD59-A6C34878D82A}">
                    <a16:rowId xmlns:a16="http://schemas.microsoft.com/office/drawing/2014/main" val="3418703419"/>
                  </a:ext>
                </a:extLst>
              </a:tr>
              <a:tr h="538706">
                <a:tc>
                  <a:txBody>
                    <a:bodyPr/>
                    <a:lstStyle/>
                    <a:p>
                      <a:pPr algn="ctr"/>
                      <a:r>
                        <a:rPr lang="en-US" sz="1000" dirty="0"/>
                        <a:t>10:00</a:t>
                      </a:r>
                    </a:p>
                  </a:txBody>
                  <a:tcPr marL="27432" marR="27432"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09:45-11:45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s115 Novel therapeutic approaches in acute myeloid leukemia (AML)</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9C6C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lumMod val="75000"/>
                              <a:lumOff val="25000"/>
                            </a:prstClr>
                          </a:solidFill>
                          <a:effectLst/>
                          <a:uLnTx/>
                          <a:uFillTx/>
                          <a:latin typeface="+mn-lt"/>
                          <a:ea typeface="+mn-ea"/>
                          <a:cs typeface="+mn-cs"/>
                        </a:rPr>
                        <a:t>09:45-11:45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prstClr val="black">
                              <a:lumMod val="75000"/>
                              <a:lumOff val="25000"/>
                            </a:prstClr>
                          </a:solidFill>
                          <a:effectLst/>
                          <a:uLnTx/>
                          <a:uFillTx/>
                          <a:latin typeface="+mn-lt"/>
                          <a:ea typeface="+mn-ea"/>
                          <a:cs typeface="+mn-cs"/>
                        </a:rPr>
                        <a:t>s108 Genetics across all lymphoid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prstClr val="black">
                              <a:lumMod val="75000"/>
                              <a:lumOff val="25000"/>
                            </a:prstClr>
                          </a:solidFill>
                          <a:effectLst/>
                          <a:uLnTx/>
                          <a:uFillTx/>
                          <a:latin typeface="+mn-lt"/>
                          <a:ea typeface="+mn-ea"/>
                          <a:cs typeface="+mn-cs"/>
                        </a:rPr>
                        <a:t>malignancies</a:t>
                      </a:r>
                      <a:endParaRPr kumimoji="0" lang="en-US" sz="700" b="0" i="0" u="none" strike="noStrike" kern="1200" cap="none" spc="0" normalizeH="0" baseline="0" noProof="0">
                        <a:ln>
                          <a:noFill/>
                        </a:ln>
                        <a:solidFill>
                          <a:prstClr val="black">
                            <a:lumMod val="75000"/>
                            <a:lumOff val="25000"/>
                          </a:prstClr>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9C6C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09:45-11:45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s110 Hemochromatosis: From novel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classification to treatment guidelines</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9C6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10:10-11:15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s193 Molecular Hematopoiesis Workshop Session 3: Transcriptional and epigenetic regulation</a:t>
                      </a: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6A4BC"/>
                    </a:solid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867897863"/>
                  </a:ext>
                </a:extLst>
              </a:tr>
              <a:tr h="363004">
                <a:tc>
                  <a:txBody>
                    <a:bodyPr/>
                    <a:lstStyle/>
                    <a:p>
                      <a:pPr algn="ctr"/>
                      <a:r>
                        <a:rPr lang="en-US" sz="1000" dirty="0"/>
                        <a:t>11:00</a:t>
                      </a:r>
                    </a:p>
                  </a:txBody>
                  <a:tcPr marL="27432" marR="27432"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0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313433915"/>
                  </a:ext>
                </a:extLst>
              </a:tr>
              <a:tr h="363004">
                <a:tc>
                  <a:txBody>
                    <a:bodyPr/>
                    <a:lstStyle/>
                    <a:p>
                      <a:pPr algn="ctr"/>
                      <a:r>
                        <a:rPr lang="en-US" sz="1000" dirty="0"/>
                        <a:t>12:00</a:t>
                      </a:r>
                    </a:p>
                  </a:txBody>
                  <a:tcPr marL="27432" marR="27432"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11:45-13:00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s200 Opening Ceremony &amp; Awards</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93"/>
                    </a:solid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743890350"/>
                  </a:ext>
                </a:extLst>
              </a:tr>
              <a:tr h="363004">
                <a:tc>
                  <a:txBody>
                    <a:bodyPr/>
                    <a:lstStyle/>
                    <a:p>
                      <a:pPr algn="ctr"/>
                      <a:r>
                        <a:rPr lang="en-US" sz="1000" dirty="0"/>
                        <a:t>13:00</a:t>
                      </a:r>
                    </a:p>
                  </a:txBody>
                  <a:tcPr marL="27432" marR="27432"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13:30-14:30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s558 What is the optimal duration of therapy in multiple myeloma?</a:t>
                      </a:r>
                      <a:endParaRPr kumimoji="0" lang="en-US" sz="700" b="0" i="0" u="none" strike="noStrike" kern="1200" cap="none" spc="0" normalizeH="0" baseline="0" noProof="0" dirty="0">
                        <a:ln>
                          <a:noFill/>
                        </a:ln>
                        <a:solidFill>
                          <a:prstClr val="black"/>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7D5D7"/>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Arial"/>
                          <a:ea typeface="+mn-ea"/>
                          <a:cs typeface="+mn-cs"/>
                        </a:rPr>
                        <a:t>13:30-14:30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s142 Improving T-cell therapies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Hematology-in-Focus Session</a:t>
                      </a: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Arial"/>
                          <a:ea typeface="+mn-ea"/>
                          <a:cs typeface="+mn-cs"/>
                        </a:rPr>
                        <a:t>13:30-14:30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s141 How I treat in special circumstances?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Hematology-in-Focus Session</a:t>
                      </a: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Arial"/>
                          <a:ea typeface="+mn-ea"/>
                          <a:cs typeface="+mn-cs"/>
                        </a:rPr>
                        <a:t>13:30-14:30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s205 EH Annual General Meeting</a:t>
                      </a:r>
                      <a:endParaRPr kumimoji="0" lang="en-US" sz="700" b="0" i="0" u="none" strike="noStrike" kern="1200" cap="none" spc="0" normalizeH="0" baseline="0" noProof="0" dirty="0">
                        <a:ln>
                          <a:noFill/>
                        </a:ln>
                        <a:solidFill>
                          <a:schemeClr val="bg1"/>
                        </a:solidFill>
                        <a:effectLst/>
                        <a:uLnTx/>
                        <a:uFillTx/>
                        <a:latin typeface="Arial"/>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206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Arial"/>
                          <a:ea typeface="+mn-ea"/>
                          <a:cs typeface="+mn-cs"/>
                        </a:rPr>
                        <a:t>13:30-14:30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s146 Thrombosis in unusual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Hematology-in-Focus Session</a:t>
                      </a: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585509024"/>
                  </a:ext>
                </a:extLst>
              </a:tr>
              <a:tr h="363004">
                <a:tc rowSpan="2">
                  <a:txBody>
                    <a:bodyPr/>
                    <a:lstStyle/>
                    <a:p>
                      <a:pPr algn="ctr"/>
                      <a:r>
                        <a:rPr lang="en-US" sz="1000" dirty="0"/>
                        <a:t>14:00</a:t>
                      </a:r>
                    </a:p>
                  </a:txBody>
                  <a:tcPr marL="27432" marR="27432"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14:45-16:00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s401 Oral Session</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14:45-16:00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s402 Oral Session</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23463633"/>
                  </a:ext>
                </a:extLst>
              </a:tr>
              <a:tr h="363004">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14:45-16:00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s403 Oral Session</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14:45-16:00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s404 Oral Session</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14:45-16:00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s405 Oral Session</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14:45-16:00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s406 Oral Session</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14:45-16:00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s407 Oral Session</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extLst>
                  <a:ext uri="{0D108BD9-81ED-4DB2-BD59-A6C34878D82A}">
                    <a16:rowId xmlns:a16="http://schemas.microsoft.com/office/drawing/2014/main" val="520987442"/>
                  </a:ext>
                </a:extLst>
              </a:tr>
              <a:tr h="363004">
                <a:tc>
                  <a:txBody>
                    <a:bodyPr/>
                    <a:lstStyle/>
                    <a:p>
                      <a:pPr algn="ctr"/>
                      <a:r>
                        <a:rPr lang="en-US" sz="1000" dirty="0"/>
                        <a:t>15:00</a:t>
                      </a:r>
                    </a:p>
                  </a:txBody>
                  <a:tcPr marL="27432" marR="27432"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14:45-16:15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HSS9028 Jansen</a:t>
                      </a:r>
                      <a:endPar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0252184"/>
                  </a:ext>
                </a:extLst>
              </a:tr>
              <a:tr h="363004">
                <a:tc>
                  <a:txBody>
                    <a:bodyPr/>
                    <a:lstStyle/>
                    <a:p>
                      <a:pPr algn="ctr"/>
                      <a:r>
                        <a:rPr lang="en-US" sz="1000" dirty="0"/>
                        <a:t>16:00</a:t>
                      </a:r>
                    </a:p>
                  </a:txBody>
                  <a:tcPr marL="27432" marR="27432"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16:15-17:15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HSS6001 Kite Gilead</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a:txBody>
                    <a:bodyPr/>
                    <a:lstStyle/>
                    <a:p>
                      <a:pPr algn="ctr"/>
                      <a:endParaRPr lang="en-US" sz="70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16:15-17:15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HSS6002 AstraZeneca</a:t>
                      </a: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16:15-17:15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HSS6003 AbbVie</a:t>
                      </a: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16:15-17:15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HSS6004 Bristol Myers Squibb</a:t>
                      </a: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16:15-17:45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HUiH9001 Bristol Myers Squibb</a:t>
                      </a: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extLst>
                  <a:ext uri="{0D108BD9-81ED-4DB2-BD59-A6C34878D82A}">
                    <a16:rowId xmlns:a16="http://schemas.microsoft.com/office/drawing/2014/main" val="3089076433"/>
                  </a:ext>
                </a:extLst>
              </a:tr>
              <a:tr h="363004">
                <a:tc>
                  <a:txBody>
                    <a:bodyPr/>
                    <a:lstStyle/>
                    <a:p>
                      <a:pPr algn="ctr"/>
                      <a:r>
                        <a:rPr lang="en-US" sz="1000" dirty="0"/>
                        <a:t>17:00</a:t>
                      </a:r>
                    </a:p>
                  </a:txBody>
                  <a:tcPr marL="27432" marR="27432"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16777417"/>
                  </a:ext>
                </a:extLst>
              </a:tr>
              <a:tr h="266215">
                <a:tc>
                  <a:txBody>
                    <a:bodyPr/>
                    <a:lstStyle/>
                    <a:p>
                      <a:pPr algn="ctr"/>
                      <a:r>
                        <a:rPr lang="en-US" sz="1000" dirty="0"/>
                        <a:t>18:00</a:t>
                      </a:r>
                    </a:p>
                  </a:txBody>
                  <a:tcPr marL="27432" marR="27432"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101176810"/>
                  </a:ext>
                </a:extLst>
              </a:tr>
            </a:tbl>
          </a:graphicData>
        </a:graphic>
      </p:graphicFrame>
      <p:graphicFrame>
        <p:nvGraphicFramePr>
          <p:cNvPr id="5" name="Table 4">
            <a:extLst>
              <a:ext uri="{FF2B5EF4-FFF2-40B4-BE49-F238E27FC236}">
                <a16:creationId xmlns:a16="http://schemas.microsoft.com/office/drawing/2014/main" id="{D7CA63C4-ADEA-3CF9-1B2B-5237E0B5994D}"/>
              </a:ext>
            </a:extLst>
          </p:cNvPr>
          <p:cNvGraphicFramePr>
            <a:graphicFrameLocks noGrp="1"/>
          </p:cNvGraphicFramePr>
          <p:nvPr/>
        </p:nvGraphicFramePr>
        <p:xfrm>
          <a:off x="571499" y="7830236"/>
          <a:ext cx="9206860" cy="3118350"/>
        </p:xfrm>
        <a:graphic>
          <a:graphicData uri="http://schemas.openxmlformats.org/drawingml/2006/table">
            <a:tbl>
              <a:tblPr firstRow="1" bandRow="1">
                <a:tableStyleId>{5C22544A-7EE6-4342-B048-85BDC9FD1C3A}</a:tableStyleId>
              </a:tblPr>
              <a:tblGrid>
                <a:gridCol w="1841372">
                  <a:extLst>
                    <a:ext uri="{9D8B030D-6E8A-4147-A177-3AD203B41FA5}">
                      <a16:colId xmlns:a16="http://schemas.microsoft.com/office/drawing/2014/main" val="1056657819"/>
                    </a:ext>
                  </a:extLst>
                </a:gridCol>
                <a:gridCol w="1841372">
                  <a:extLst>
                    <a:ext uri="{9D8B030D-6E8A-4147-A177-3AD203B41FA5}">
                      <a16:colId xmlns:a16="http://schemas.microsoft.com/office/drawing/2014/main" val="2651911431"/>
                    </a:ext>
                  </a:extLst>
                </a:gridCol>
                <a:gridCol w="1841372">
                  <a:extLst>
                    <a:ext uri="{9D8B030D-6E8A-4147-A177-3AD203B41FA5}">
                      <a16:colId xmlns:a16="http://schemas.microsoft.com/office/drawing/2014/main" val="3944334250"/>
                    </a:ext>
                  </a:extLst>
                </a:gridCol>
                <a:gridCol w="1841372">
                  <a:extLst>
                    <a:ext uri="{9D8B030D-6E8A-4147-A177-3AD203B41FA5}">
                      <a16:colId xmlns:a16="http://schemas.microsoft.com/office/drawing/2014/main" val="1825651042"/>
                    </a:ext>
                  </a:extLst>
                </a:gridCol>
                <a:gridCol w="1841372">
                  <a:extLst>
                    <a:ext uri="{9D8B030D-6E8A-4147-A177-3AD203B41FA5}">
                      <a16:colId xmlns:a16="http://schemas.microsoft.com/office/drawing/2014/main" val="3822342686"/>
                    </a:ext>
                  </a:extLst>
                </a:gridCol>
              </a:tblGrid>
              <a:tr h="519725">
                <a:tc>
                  <a:txBody>
                    <a:bodyPr/>
                    <a:lstStyle/>
                    <a:p>
                      <a:r>
                        <a:rPr lang="en-US" sz="1000" b="1" dirty="0">
                          <a:solidFill>
                            <a:schemeClr val="tx1">
                              <a:lumMod val="75000"/>
                              <a:lumOff val="25000"/>
                            </a:schemeClr>
                          </a:solidFill>
                        </a:rPr>
                        <a:t>Hybrid Satellite Symposia</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r>
                        <a:rPr lang="en-US" sz="1000" b="1" dirty="0">
                          <a:solidFill>
                            <a:schemeClr val="tx1">
                              <a:lumMod val="75000"/>
                              <a:lumOff val="25000"/>
                            </a:schemeClr>
                          </a:solidFill>
                        </a:rPr>
                        <a:t>Hybrid Updates-in-Hematology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r>
                        <a:rPr lang="en-US" sz="1000" b="1" dirty="0">
                          <a:solidFill>
                            <a:schemeClr val="tx1">
                              <a:lumMod val="75000"/>
                              <a:lumOff val="25000"/>
                            </a:schemeClr>
                          </a:solidFill>
                        </a:rPr>
                        <a:t>Virtual Satellite Symposia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r>
                        <a:rPr lang="en-US" sz="1000" b="1" dirty="0">
                          <a:solidFill>
                            <a:schemeClr val="tx1">
                              <a:lumMod val="75000"/>
                              <a:lumOff val="25000"/>
                            </a:schemeClr>
                          </a:solidFill>
                        </a:rPr>
                        <a:t>Virtual Updates-in-Hematology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rPr>
                        <a:t>Education Session</a:t>
                      </a:r>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436347854"/>
                  </a:ext>
                </a:extLst>
              </a:tr>
              <a:tr h="519725">
                <a:tc>
                  <a:txBody>
                    <a:bodyPr/>
                    <a:lstStyle/>
                    <a:p>
                      <a:r>
                        <a:rPr lang="en-US" sz="1000" b="1" dirty="0" err="1">
                          <a:solidFill>
                            <a:schemeClr val="tx1">
                              <a:lumMod val="75000"/>
                              <a:lumOff val="25000"/>
                            </a:schemeClr>
                          </a:solidFill>
                        </a:rPr>
                        <a:t>YoungEHA</a:t>
                      </a:r>
                      <a:r>
                        <a:rPr lang="en-US" sz="1000" b="1" dirty="0">
                          <a:solidFill>
                            <a:schemeClr val="tx1">
                              <a:lumMod val="75000"/>
                              <a:lumOff val="25000"/>
                            </a:schemeClr>
                          </a:solidFill>
                        </a:rPr>
                        <a:t> Research Meeting</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DA8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err="1">
                          <a:solidFill>
                            <a:schemeClr val="tx1">
                              <a:lumMod val="75000"/>
                              <a:lumOff val="25000"/>
                            </a:schemeClr>
                          </a:solidFill>
                        </a:rPr>
                        <a:t>YoungEHA</a:t>
                      </a:r>
                      <a:r>
                        <a:rPr lang="en-US" sz="1000" b="1" dirty="0">
                          <a:solidFill>
                            <a:schemeClr val="tx1">
                              <a:lumMod val="75000"/>
                              <a:lumOff val="25000"/>
                            </a:schemeClr>
                          </a:solidFill>
                        </a:rPr>
                        <a:t>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DA82"/>
                    </a:solidFill>
                  </a:tcPr>
                </a:tc>
                <a:tc>
                  <a:txBody>
                    <a:bodyPr/>
                    <a:lstStyle/>
                    <a:p>
                      <a:r>
                        <a:rPr lang="en-US" sz="1000" b="1" dirty="0">
                          <a:solidFill>
                            <a:schemeClr val="tx1">
                              <a:lumMod val="75000"/>
                              <a:lumOff val="25000"/>
                            </a:schemeClr>
                          </a:solidFill>
                        </a:rPr>
                        <a:t>Molecular Hematopoiesis Workshop</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4BC"/>
                    </a:solidFill>
                  </a:tcPr>
                </a:tc>
                <a:tc>
                  <a:txBody>
                    <a:bodyPr/>
                    <a:lstStyle/>
                    <a:p>
                      <a:r>
                        <a:rPr lang="en-US" sz="1000" b="1" dirty="0">
                          <a:solidFill>
                            <a:schemeClr val="tx1">
                              <a:lumMod val="75000"/>
                              <a:lumOff val="25000"/>
                            </a:schemeClr>
                          </a:solidFill>
                        </a:rPr>
                        <a:t>Lymphoid Biology and Malignancy Workshop</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4BC"/>
                    </a:solidFill>
                  </a:tcPr>
                </a:tc>
                <a:tc>
                  <a:txBody>
                    <a:bodyPr/>
                    <a:lstStyle/>
                    <a:p>
                      <a:r>
                        <a:rPr lang="en-US" sz="1000" b="1" dirty="0">
                          <a:solidFill>
                            <a:schemeClr val="tx1">
                              <a:lumMod val="75000"/>
                              <a:lumOff val="25000"/>
                            </a:schemeClr>
                          </a:solidFill>
                        </a:rPr>
                        <a:t>EHA-ISLK Laboratory Diagnosis Workshop</a:t>
                      </a: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4BC"/>
                    </a:solidFill>
                  </a:tcPr>
                </a:tc>
                <a:extLst>
                  <a:ext uri="{0D108BD9-81ED-4DB2-BD59-A6C34878D82A}">
                    <a16:rowId xmlns:a16="http://schemas.microsoft.com/office/drawing/2014/main" val="1141905159"/>
                  </a:ext>
                </a:extLst>
              </a:tr>
              <a:tr h="519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rPr>
                        <a:t>Specialized Working Group Session</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F9DB"/>
                    </a:solidFill>
                  </a:tcPr>
                </a:tc>
                <a:tc>
                  <a:txBody>
                    <a:bodyPr/>
                    <a:lstStyle/>
                    <a:p>
                      <a:r>
                        <a:rPr lang="en-US" sz="1000" b="1" dirty="0">
                          <a:solidFill>
                            <a:schemeClr val="bg1"/>
                          </a:solidFill>
                        </a:rPr>
                        <a:t>Opening Ceremony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193"/>
                    </a:solidFill>
                  </a:tcPr>
                </a:tc>
                <a:tc>
                  <a:txBody>
                    <a:bodyPr/>
                    <a:lstStyle/>
                    <a:p>
                      <a:r>
                        <a:rPr lang="en-US" sz="1000" b="1" dirty="0">
                          <a:solidFill>
                            <a:schemeClr val="bg1"/>
                          </a:solidFill>
                        </a:rPr>
                        <a:t>Plenary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1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Presidential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1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Late-Breaking Oral Session</a:t>
                      </a: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193"/>
                    </a:solidFill>
                  </a:tcPr>
                </a:tc>
                <a:extLst>
                  <a:ext uri="{0D108BD9-81ED-4DB2-BD59-A6C34878D82A}">
                    <a16:rowId xmlns:a16="http://schemas.microsoft.com/office/drawing/2014/main" val="3533344844"/>
                  </a:ext>
                </a:extLst>
              </a:tr>
              <a:tr h="519725">
                <a:tc>
                  <a:txBody>
                    <a:bodyPr/>
                    <a:lstStyle/>
                    <a:p>
                      <a:r>
                        <a:rPr lang="en-US" sz="1000" b="1" dirty="0">
                          <a:solidFill>
                            <a:schemeClr val="bg1"/>
                          </a:solidFill>
                        </a:rPr>
                        <a:t>Science-in-Focus Session</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000" b="1" dirty="0">
                          <a:solidFill>
                            <a:schemeClr val="bg1"/>
                          </a:solidFill>
                        </a:rPr>
                        <a:t>Hematology-in-Focus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Topics-in-Focus Session</a:t>
                      </a:r>
                    </a:p>
                    <a:p>
                      <a:endParaRPr lang="en-US" sz="10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000" b="1" dirty="0">
                          <a:solidFill>
                            <a:schemeClr val="bg1"/>
                          </a:solidFill>
                        </a:rPr>
                        <a:t>EHA-Patient Joint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3399"/>
                    </a:solidFill>
                  </a:tcPr>
                </a:tc>
                <a:tc>
                  <a:txBody>
                    <a:bodyPr/>
                    <a:lstStyle/>
                    <a:p>
                      <a:r>
                        <a:rPr lang="en-US" sz="1000" b="1" dirty="0">
                          <a:solidFill>
                            <a:schemeClr val="bg1"/>
                          </a:solidFill>
                        </a:rPr>
                        <a:t>EHA-HARMONY: Big Data Hematology</a:t>
                      </a: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3399"/>
                    </a:solidFill>
                  </a:tcPr>
                </a:tc>
                <a:extLst>
                  <a:ext uri="{0D108BD9-81ED-4DB2-BD59-A6C34878D82A}">
                    <a16:rowId xmlns:a16="http://schemas.microsoft.com/office/drawing/2014/main" val="1005110450"/>
                  </a:ext>
                </a:extLst>
              </a:tr>
              <a:tr h="519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rPr>
                        <a:t>Guidelines Session</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17D5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rPr>
                        <a:t>Oral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rPr>
                        <a:t>Thematic Debate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D5D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EHA Annual General Meeting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411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Poster Session</a:t>
                      </a: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783377433"/>
                  </a:ext>
                </a:extLst>
              </a:tr>
              <a:tr h="519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Topics-in-Focus Session</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EHA Symposium on Patient Communication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rPr>
                        <a:t>Joint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0DEEC"/>
                    </a:solidFill>
                  </a:tcPr>
                </a:tc>
                <a:tc>
                  <a:txBody>
                    <a:bodyPr/>
                    <a:lstStyle/>
                    <a:p>
                      <a:endParaRPr lang="en-US" sz="1000" b="1">
                        <a:solidFill>
                          <a:schemeClr val="tx1">
                            <a:lumMod val="75000"/>
                            <a:lumOff val="25000"/>
                          </a:schemeClr>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000" b="1" dirty="0">
                        <a:solidFill>
                          <a:schemeClr val="tx1">
                            <a:lumMod val="75000"/>
                            <a:lumOff val="25000"/>
                          </a:schemeClr>
                        </a:solidFill>
                      </a:endParaRP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0498687"/>
                  </a:ext>
                </a:extLst>
              </a:tr>
            </a:tbl>
          </a:graphicData>
        </a:graphic>
      </p:graphicFrame>
      <p:graphicFrame>
        <p:nvGraphicFramePr>
          <p:cNvPr id="3" name="Table 4">
            <a:extLst>
              <a:ext uri="{FF2B5EF4-FFF2-40B4-BE49-F238E27FC236}">
                <a16:creationId xmlns:a16="http://schemas.microsoft.com/office/drawing/2014/main" id="{C1311C1F-002F-8F15-0ABC-42CC3EFD9F9E}"/>
              </a:ext>
            </a:extLst>
          </p:cNvPr>
          <p:cNvGraphicFramePr>
            <a:graphicFrameLocks noGrp="1"/>
          </p:cNvGraphicFramePr>
          <p:nvPr>
            <p:extLst>
              <p:ext uri="{D42A27DB-BD31-4B8C-83A1-F6EECF244321}">
                <p14:modId xmlns:p14="http://schemas.microsoft.com/office/powerpoint/2010/main" val="875116053"/>
              </p:ext>
            </p:extLst>
          </p:nvPr>
        </p:nvGraphicFramePr>
        <p:xfrm>
          <a:off x="981125" y="6389072"/>
          <a:ext cx="9206857" cy="274320"/>
        </p:xfrm>
        <a:graphic>
          <a:graphicData uri="http://schemas.openxmlformats.org/drawingml/2006/table">
            <a:tbl>
              <a:tblPr firstRow="1" bandRow="1">
                <a:tableStyleId>{5C22544A-7EE6-4342-B048-85BDC9FD1C3A}</a:tableStyleId>
              </a:tblPr>
              <a:tblGrid>
                <a:gridCol w="914793">
                  <a:extLst>
                    <a:ext uri="{9D8B030D-6E8A-4147-A177-3AD203B41FA5}">
                      <a16:colId xmlns:a16="http://schemas.microsoft.com/office/drawing/2014/main" val="1056657819"/>
                    </a:ext>
                  </a:extLst>
                </a:gridCol>
                <a:gridCol w="1036508">
                  <a:extLst>
                    <a:ext uri="{9D8B030D-6E8A-4147-A177-3AD203B41FA5}">
                      <a16:colId xmlns:a16="http://schemas.microsoft.com/office/drawing/2014/main" val="2651911431"/>
                    </a:ext>
                  </a:extLst>
                </a:gridCol>
                <a:gridCol w="1036508">
                  <a:extLst>
                    <a:ext uri="{9D8B030D-6E8A-4147-A177-3AD203B41FA5}">
                      <a16:colId xmlns:a16="http://schemas.microsoft.com/office/drawing/2014/main" val="444617900"/>
                    </a:ext>
                  </a:extLst>
                </a:gridCol>
                <a:gridCol w="1036508">
                  <a:extLst>
                    <a:ext uri="{9D8B030D-6E8A-4147-A177-3AD203B41FA5}">
                      <a16:colId xmlns:a16="http://schemas.microsoft.com/office/drawing/2014/main" val="3390973867"/>
                    </a:ext>
                  </a:extLst>
                </a:gridCol>
                <a:gridCol w="1036508">
                  <a:extLst>
                    <a:ext uri="{9D8B030D-6E8A-4147-A177-3AD203B41FA5}">
                      <a16:colId xmlns:a16="http://schemas.microsoft.com/office/drawing/2014/main" val="3608346704"/>
                    </a:ext>
                  </a:extLst>
                </a:gridCol>
                <a:gridCol w="761806">
                  <a:extLst>
                    <a:ext uri="{9D8B030D-6E8A-4147-A177-3AD203B41FA5}">
                      <a16:colId xmlns:a16="http://schemas.microsoft.com/office/drawing/2014/main" val="2674061298"/>
                    </a:ext>
                  </a:extLst>
                </a:gridCol>
                <a:gridCol w="1311210">
                  <a:extLst>
                    <a:ext uri="{9D8B030D-6E8A-4147-A177-3AD203B41FA5}">
                      <a16:colId xmlns:a16="http://schemas.microsoft.com/office/drawing/2014/main" val="1725048091"/>
                    </a:ext>
                  </a:extLst>
                </a:gridCol>
                <a:gridCol w="1036508">
                  <a:extLst>
                    <a:ext uri="{9D8B030D-6E8A-4147-A177-3AD203B41FA5}">
                      <a16:colId xmlns:a16="http://schemas.microsoft.com/office/drawing/2014/main" val="4254160430"/>
                    </a:ext>
                  </a:extLst>
                </a:gridCol>
                <a:gridCol w="1036508">
                  <a:extLst>
                    <a:ext uri="{9D8B030D-6E8A-4147-A177-3AD203B41FA5}">
                      <a16:colId xmlns:a16="http://schemas.microsoft.com/office/drawing/2014/main" val="818504048"/>
                    </a:ext>
                  </a:extLst>
                </a:gridCol>
              </a:tblGrid>
              <a:tr h="236454">
                <a:tc>
                  <a:txBody>
                    <a:bodyPr/>
                    <a:lstStyle/>
                    <a:p>
                      <a:r>
                        <a:rPr lang="en-US" sz="600" b="1" dirty="0">
                          <a:solidFill>
                            <a:schemeClr val="tx1">
                              <a:lumMod val="75000"/>
                              <a:lumOff val="25000"/>
                            </a:schemeClr>
                          </a:solidFill>
                        </a:rPr>
                        <a:t>Hybrid Satellite Symposia</a:t>
                      </a:r>
                    </a:p>
                  </a:txBody>
                  <a:tcPr marL="45720" marR="45720"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r>
                        <a:rPr lang="en-US" sz="600" b="1" dirty="0">
                          <a:solidFill>
                            <a:schemeClr val="tx1">
                              <a:lumMod val="75000"/>
                              <a:lumOff val="25000"/>
                            </a:schemeClr>
                          </a:solidFill>
                        </a:rPr>
                        <a:t>Education Session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9C6C0"/>
                    </a:solidFill>
                  </a:tcPr>
                </a:tc>
                <a:tc>
                  <a:txBody>
                    <a:bodyPr/>
                    <a:lstStyle/>
                    <a:p>
                      <a:r>
                        <a:rPr lang="en-US" sz="600" b="1" dirty="0">
                          <a:solidFill>
                            <a:schemeClr val="tx1">
                              <a:lumMod val="75000"/>
                              <a:lumOff val="25000"/>
                            </a:schemeClr>
                          </a:solidFill>
                        </a:rPr>
                        <a:t>Molecular Hematopoiesis Workshop</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4BC"/>
                    </a:solidFill>
                  </a:tcPr>
                </a:tc>
                <a:tc>
                  <a:txBody>
                    <a:bodyPr/>
                    <a:lstStyle/>
                    <a:p>
                      <a:r>
                        <a:rPr lang="en-US" sz="600" b="1" dirty="0">
                          <a:solidFill>
                            <a:schemeClr val="tx1">
                              <a:lumMod val="75000"/>
                              <a:lumOff val="25000"/>
                            </a:schemeClr>
                          </a:solidFill>
                        </a:rPr>
                        <a:t>Specialized Working Group Session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FADB"/>
                    </a:solidFill>
                  </a:tcPr>
                </a:tc>
                <a:tc>
                  <a:txBody>
                    <a:bodyPr/>
                    <a:lstStyle/>
                    <a:p>
                      <a:r>
                        <a:rPr lang="en-US" sz="600" b="1" dirty="0">
                          <a:solidFill>
                            <a:schemeClr val="bg1"/>
                          </a:solidFill>
                        </a:rPr>
                        <a:t>Opening Ceremony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193"/>
                    </a:solidFill>
                  </a:tcPr>
                </a:tc>
                <a:tc>
                  <a:txBody>
                    <a:bodyPr/>
                    <a:lstStyle/>
                    <a:p>
                      <a:r>
                        <a:rPr lang="en-US" sz="600" b="1" dirty="0">
                          <a:solidFill>
                            <a:schemeClr val="tx1">
                              <a:lumMod val="75000"/>
                              <a:lumOff val="25000"/>
                            </a:schemeClr>
                          </a:solidFill>
                        </a:rPr>
                        <a:t>Thematic Debate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D5D7"/>
                    </a:solidFill>
                  </a:tcPr>
                </a:tc>
                <a:tc>
                  <a:txBody>
                    <a:bodyPr/>
                    <a:lstStyle/>
                    <a:p>
                      <a:r>
                        <a:rPr lang="en-US" sz="600" b="1" dirty="0">
                          <a:solidFill>
                            <a:schemeClr val="bg1"/>
                          </a:solidFill>
                        </a:rPr>
                        <a:t>Hematology-in-Focus Session</a:t>
                      </a:r>
                    </a:p>
                    <a:p>
                      <a:r>
                        <a:rPr lang="en-US" sz="600" b="1" dirty="0">
                          <a:solidFill>
                            <a:schemeClr val="bg1"/>
                          </a:solidFill>
                        </a:rPr>
                        <a:t>Science-in-Focus Session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600" b="1" dirty="0">
                          <a:solidFill>
                            <a:schemeClr val="tx1">
                              <a:lumMod val="75000"/>
                              <a:lumOff val="25000"/>
                            </a:schemeClr>
                          </a:solidFill>
                        </a:rPr>
                        <a:t>Oral Session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D6B0"/>
                    </a:solidFill>
                  </a:tcPr>
                </a:tc>
                <a:tc>
                  <a:txBody>
                    <a:bodyPr/>
                    <a:lstStyle/>
                    <a:p>
                      <a:r>
                        <a:rPr lang="en-US" sz="600" b="1" dirty="0">
                          <a:solidFill>
                            <a:schemeClr val="bg1"/>
                          </a:solidFill>
                        </a:rPr>
                        <a:t>EHA Annual General Meeting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1F5F"/>
                    </a:solidFill>
                  </a:tcPr>
                </a:tc>
                <a:extLst>
                  <a:ext uri="{0D108BD9-81ED-4DB2-BD59-A6C34878D82A}">
                    <a16:rowId xmlns:a16="http://schemas.microsoft.com/office/drawing/2014/main" val="436347854"/>
                  </a:ext>
                </a:extLst>
              </a:tr>
            </a:tbl>
          </a:graphicData>
        </a:graphic>
      </p:graphicFrame>
      <p:sp>
        <p:nvSpPr>
          <p:cNvPr id="4" name="TextBox 3">
            <a:extLst>
              <a:ext uri="{FF2B5EF4-FFF2-40B4-BE49-F238E27FC236}">
                <a16:creationId xmlns:a16="http://schemas.microsoft.com/office/drawing/2014/main" id="{1031E863-B1FD-FD86-BE6D-197C3A22C4BD}"/>
              </a:ext>
            </a:extLst>
          </p:cNvPr>
          <p:cNvSpPr txBox="1"/>
          <p:nvPr/>
        </p:nvSpPr>
        <p:spPr>
          <a:xfrm>
            <a:off x="650929" y="6447295"/>
            <a:ext cx="245260" cy="123111"/>
          </a:xfrm>
          <a:prstGeom prst="rect">
            <a:avLst/>
          </a:prstGeom>
          <a:noFill/>
        </p:spPr>
        <p:txBody>
          <a:bodyPr wrap="none" lIns="0" tIns="0" rIns="0" bIns="0" rtlCol="0">
            <a:spAutoFit/>
          </a:bodyPr>
          <a:lstStyle/>
          <a:p>
            <a:r>
              <a:rPr lang="en-US" sz="800" b="1" dirty="0"/>
              <a:t>KEY:</a:t>
            </a:r>
          </a:p>
        </p:txBody>
      </p:sp>
    </p:spTree>
    <p:extLst>
      <p:ext uri="{BB962C8B-B14F-4D97-AF65-F5344CB8AC3E}">
        <p14:creationId xmlns:p14="http://schemas.microsoft.com/office/powerpoint/2010/main" val="980762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7823B0-630E-144D-E6A8-FCE6DFA9BF30}"/>
              </a:ext>
            </a:extLst>
          </p:cNvPr>
          <p:cNvSpPr>
            <a:spLocks noGrp="1"/>
          </p:cNvSpPr>
          <p:nvPr>
            <p:ph type="body" sz="quarter" idx="13"/>
          </p:nvPr>
        </p:nvSpPr>
        <p:spPr/>
        <p:txBody>
          <a:bodyPr/>
          <a:lstStyle/>
          <a:p>
            <a:r>
              <a:rPr lang="en-US" sz="2400" dirty="0"/>
              <a:t>EHA 2023 – Friday June 9</a:t>
            </a:r>
            <a:r>
              <a:rPr lang="en-US" sz="2400" baseline="30000" dirty="0"/>
              <a:t>th</a:t>
            </a:r>
            <a:r>
              <a:rPr lang="en-US" sz="2400" dirty="0"/>
              <a:t>, 2023</a:t>
            </a:r>
          </a:p>
        </p:txBody>
      </p:sp>
      <p:graphicFrame>
        <p:nvGraphicFramePr>
          <p:cNvPr id="25" name="Table 25">
            <a:extLst>
              <a:ext uri="{FF2B5EF4-FFF2-40B4-BE49-F238E27FC236}">
                <a16:creationId xmlns:a16="http://schemas.microsoft.com/office/drawing/2014/main" id="{C5874BBC-7170-13D3-FD77-DD1FDB99042F}"/>
              </a:ext>
            </a:extLst>
          </p:cNvPr>
          <p:cNvGraphicFramePr>
            <a:graphicFrameLocks noGrp="1"/>
          </p:cNvGraphicFramePr>
          <p:nvPr>
            <p:extLst>
              <p:ext uri="{D42A27DB-BD31-4B8C-83A1-F6EECF244321}">
                <p14:modId xmlns:p14="http://schemas.microsoft.com/office/powerpoint/2010/main" val="3276035091"/>
              </p:ext>
            </p:extLst>
          </p:nvPr>
        </p:nvGraphicFramePr>
        <p:xfrm>
          <a:off x="571499" y="1139127"/>
          <a:ext cx="11052228" cy="5139790"/>
        </p:xfrm>
        <a:graphic>
          <a:graphicData uri="http://schemas.openxmlformats.org/drawingml/2006/table">
            <a:tbl>
              <a:tblPr firstRow="1" bandRow="1">
                <a:tableStyleId>{5C22544A-7EE6-4342-B048-85BDC9FD1C3A}</a:tableStyleId>
              </a:tblPr>
              <a:tblGrid>
                <a:gridCol w="594360">
                  <a:extLst>
                    <a:ext uri="{9D8B030D-6E8A-4147-A177-3AD203B41FA5}">
                      <a16:colId xmlns:a16="http://schemas.microsoft.com/office/drawing/2014/main" val="2300758450"/>
                    </a:ext>
                  </a:extLst>
                </a:gridCol>
                <a:gridCol w="1742978">
                  <a:extLst>
                    <a:ext uri="{9D8B030D-6E8A-4147-A177-3AD203B41FA5}">
                      <a16:colId xmlns:a16="http://schemas.microsoft.com/office/drawing/2014/main" val="557938280"/>
                    </a:ext>
                  </a:extLst>
                </a:gridCol>
                <a:gridCol w="1742978">
                  <a:extLst>
                    <a:ext uri="{9D8B030D-6E8A-4147-A177-3AD203B41FA5}">
                      <a16:colId xmlns:a16="http://schemas.microsoft.com/office/drawing/2014/main" val="1834563697"/>
                    </a:ext>
                  </a:extLst>
                </a:gridCol>
                <a:gridCol w="1742978">
                  <a:extLst>
                    <a:ext uri="{9D8B030D-6E8A-4147-A177-3AD203B41FA5}">
                      <a16:colId xmlns:a16="http://schemas.microsoft.com/office/drawing/2014/main" val="919505595"/>
                    </a:ext>
                  </a:extLst>
                </a:gridCol>
                <a:gridCol w="1742978">
                  <a:extLst>
                    <a:ext uri="{9D8B030D-6E8A-4147-A177-3AD203B41FA5}">
                      <a16:colId xmlns:a16="http://schemas.microsoft.com/office/drawing/2014/main" val="747041674"/>
                    </a:ext>
                  </a:extLst>
                </a:gridCol>
                <a:gridCol w="1742978">
                  <a:extLst>
                    <a:ext uri="{9D8B030D-6E8A-4147-A177-3AD203B41FA5}">
                      <a16:colId xmlns:a16="http://schemas.microsoft.com/office/drawing/2014/main" val="1250725726"/>
                    </a:ext>
                  </a:extLst>
                </a:gridCol>
                <a:gridCol w="1742978">
                  <a:extLst>
                    <a:ext uri="{9D8B030D-6E8A-4147-A177-3AD203B41FA5}">
                      <a16:colId xmlns:a16="http://schemas.microsoft.com/office/drawing/2014/main" val="363631049"/>
                    </a:ext>
                  </a:extLst>
                </a:gridCol>
              </a:tblGrid>
              <a:tr h="347472">
                <a:tc>
                  <a:txBody>
                    <a:bodyPr/>
                    <a:lstStyle/>
                    <a:p>
                      <a:pPr algn="ctr"/>
                      <a:endParaRPr lang="en-US" sz="1000" dirty="0"/>
                    </a:p>
                  </a:txBody>
                  <a:tcPr marL="27432" marR="27432" anchor="ctr">
                    <a:lnR w="12700" cap="flat" cmpd="sng" algn="ctr">
                      <a:solidFill>
                        <a:schemeClr val="bg1">
                          <a:lumMod val="95000"/>
                        </a:schemeClr>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ctr"/>
                      <a:r>
                        <a:rPr lang="en-US" sz="900" dirty="0"/>
                        <a:t>HALL 3.2</a:t>
                      </a:r>
                    </a:p>
                  </a:txBody>
                  <a:tcPr marL="27432" marR="27432"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HALL 3.3</a:t>
                      </a:r>
                    </a:p>
                  </a:txBody>
                  <a:tcPr marL="27432" marR="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ILLUSION</a:t>
                      </a:r>
                    </a:p>
                  </a:txBody>
                  <a:tcPr marL="27432" marR="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FANTASIE</a:t>
                      </a:r>
                    </a:p>
                  </a:txBody>
                  <a:tcPr marL="27432" marR="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SPEKTRUM</a:t>
                      </a:r>
                    </a:p>
                  </a:txBody>
                  <a:tcPr marL="27432" marR="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POSTER AREA</a:t>
                      </a:r>
                    </a:p>
                  </a:txBody>
                  <a:tcPr marL="27432" marR="27432"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17585576"/>
                  </a:ext>
                </a:extLst>
              </a:tr>
              <a:tr h="370723">
                <a:tc>
                  <a:txBody>
                    <a:bodyPr/>
                    <a:lstStyle/>
                    <a:p>
                      <a:pPr algn="ctr"/>
                      <a:r>
                        <a:rPr lang="en-US" sz="1000" dirty="0"/>
                        <a:t>08:00</a:t>
                      </a:r>
                    </a:p>
                  </a:txBody>
                  <a:tcPr marL="27432" marR="27432" anchor="ctr">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08:30-09:30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$122 Functional precision oncology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hematopoietic cancers</a:t>
                      </a:r>
                      <a:endParaRPr lang="en-US" sz="700" dirty="0">
                        <a:solidFill>
                          <a:schemeClr val="bg1"/>
                        </a:solidFill>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08:30-09:30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s216 EHA-ISEH Joint Symposium</a:t>
                      </a: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0DEEC"/>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08:00-09:30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s231 Session</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53399"/>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08:30-09:30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S263 Mesenchymal stromal cells: Progress in biology and engineering of mesenchymal stromal cells </a:t>
                      </a:r>
                      <a:endParaRPr kumimoji="0" lang="en-US" sz="700" b="0" i="0" u="none" strike="noStrike" kern="1200" cap="none" spc="0" normalizeH="0" baseline="0" noProof="0" dirty="0">
                        <a:ln>
                          <a:noFill/>
                        </a:ln>
                        <a:solidFill>
                          <a:prstClr val="black"/>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3FAD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08:30-09:30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s217 EHA-JSH Joint Symposium: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Epidemiology of lymphoid malignancies in East Asia vs Europe - Differences in incidence and biology</a:t>
                      </a:r>
                      <a:endParaRPr kumimoji="0" lang="en-US" sz="700" b="0" i="0" u="none" strike="noStrike" kern="1200" cap="none" spc="0" normalizeH="0" baseline="0" noProof="0" dirty="0">
                        <a:ln>
                          <a:noFill/>
                        </a:ln>
                        <a:solidFill>
                          <a:prstClr val="black"/>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0DEEC"/>
                    </a:solid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7894307"/>
                  </a:ext>
                </a:extLst>
              </a:tr>
              <a:tr h="370723">
                <a:tc rowSpan="2">
                  <a:txBody>
                    <a:bodyPr/>
                    <a:lstStyle/>
                    <a:p>
                      <a:pPr algn="ctr"/>
                      <a:r>
                        <a:rPr lang="en-US" sz="1000" dirty="0"/>
                        <a:t>09:00</a:t>
                      </a:r>
                    </a:p>
                  </a:txBody>
                  <a:tcPr marL="27432" marR="27432"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07153580"/>
                  </a:ext>
                </a:extLst>
              </a:tr>
              <a:tr h="422428">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09:45-10:45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S121 Complement activation in sickle cell disease (SCD)</a:t>
                      </a:r>
                      <a:endParaRPr lang="en-US" sz="700" dirty="0">
                        <a:solidFill>
                          <a:schemeClr val="bg1"/>
                        </a:solidFill>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09:45-11:15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s295 Early career advancement: What is the role of scientific societies and early career representation?</a:t>
                      </a:r>
                      <a:endParaRPr kumimoji="0" lang="en-US" sz="700" b="0" i="0" u="none" strike="noStrike" kern="1200" cap="none" spc="0" normalizeH="0" baseline="0" noProof="0" dirty="0">
                        <a:ln>
                          <a:noFill/>
                        </a:ln>
                        <a:solidFill>
                          <a:prstClr val="black"/>
                        </a:solidFill>
                        <a:effectLst/>
                        <a:uLnTx/>
                        <a:uFillTx/>
                        <a:latin typeface="Arial"/>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AADA8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09:30-10:00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s571 EHA guidelines for the use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reporting of patient-reported outcomes in multiple myeloma clinical trials</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A17D5E"/>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09:45-10:45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$252 Aging and Hematology: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Octogenarians: How to cope with the silver wave in hematology</a:t>
                      </a:r>
                      <a:endParaRPr kumimoji="0" lang="en-US" sz="700" b="0" i="0" u="none" strike="noStrike" kern="1200" cap="none" spc="0" normalizeH="0" baseline="0" noProof="0" dirty="0">
                        <a:ln>
                          <a:noFill/>
                        </a:ln>
                        <a:solidFill>
                          <a:prstClr val="black"/>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3FADB"/>
                    </a:solidFill>
                  </a:tcPr>
                </a:tc>
                <a:tc rowSpan="2">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extLst>
                  <a:ext uri="{0D108BD9-81ED-4DB2-BD59-A6C34878D82A}">
                    <a16:rowId xmlns:a16="http://schemas.microsoft.com/office/drawing/2014/main" val="3418703419"/>
                  </a:ext>
                </a:extLst>
              </a:tr>
              <a:tr h="370723">
                <a:tc>
                  <a:txBody>
                    <a:bodyPr/>
                    <a:lstStyle/>
                    <a:p>
                      <a:pPr algn="ctr"/>
                      <a:r>
                        <a:rPr lang="en-US" sz="1000" dirty="0"/>
                        <a:t>10:00</a:t>
                      </a:r>
                    </a:p>
                  </a:txBody>
                  <a:tcPr marL="27432" marR="27432"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10:00-11:15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s232 Session I </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53399"/>
                    </a:solid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27432" marR="27432"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867897863"/>
                  </a:ext>
                </a:extLst>
              </a:tr>
              <a:tr h="329184">
                <a:tc>
                  <a:txBody>
                    <a:bodyPr/>
                    <a:lstStyle/>
                    <a:p>
                      <a:pPr algn="ctr"/>
                      <a:r>
                        <a:rPr lang="en-US" sz="1000" dirty="0"/>
                        <a:t>11:00</a:t>
                      </a:r>
                    </a:p>
                  </a:txBody>
                  <a:tcPr marL="27432" marR="27432"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70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27432" marR="27432"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313433915"/>
                  </a:ext>
                </a:extLst>
              </a:tr>
              <a:tr h="329184">
                <a:tc>
                  <a:txBody>
                    <a:bodyPr/>
                    <a:lstStyle/>
                    <a:p>
                      <a:pPr algn="ctr"/>
                      <a:r>
                        <a:rPr lang="en-US" sz="1000" dirty="0"/>
                        <a:t>12:00</a:t>
                      </a:r>
                    </a:p>
                  </a:txBody>
                  <a:tcPr marL="27432" marR="27432"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27432" marR="27432"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743890350"/>
                  </a:ext>
                </a:extLst>
              </a:tr>
              <a:tr h="370723">
                <a:tc>
                  <a:txBody>
                    <a:bodyPr/>
                    <a:lstStyle/>
                    <a:p>
                      <a:pPr algn="ctr"/>
                      <a:r>
                        <a:rPr lang="en-US" sz="1000" dirty="0"/>
                        <a:t>13:00</a:t>
                      </a:r>
                    </a:p>
                  </a:txBody>
                  <a:tcPr marL="27432" marR="27432"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Arial"/>
                          <a:ea typeface="+mn-ea"/>
                          <a:cs typeface="+mn-cs"/>
                        </a:rPr>
                        <a:t>13:30-14:30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s144 Patient Blood Management: From WHO policy to practical applications</a:t>
                      </a:r>
                      <a:endParaRPr kumimoji="0" lang="en-US" sz="700" b="0" i="0" u="none" strike="noStrike" kern="1200" cap="none" spc="0" normalizeH="0" baseline="0" noProof="0" dirty="0">
                        <a:ln>
                          <a:noFill/>
                        </a:ln>
                        <a:solidFill>
                          <a:schemeClr val="bg1"/>
                        </a:solidFill>
                        <a:effectLst/>
                        <a:uLnTx/>
                        <a:uFillTx/>
                        <a:latin typeface="Arial"/>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a:endParaRPr lang="en-US" sz="70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13:30-14:30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s551 Can we use real world data for the design of clinical trials?</a:t>
                      </a:r>
                      <a:endParaRPr kumimoji="0" lang="en-US" sz="700" b="0" i="0" u="none" strike="noStrike" kern="1200" cap="none" spc="0" normalizeH="0" baseline="0" noProof="0" dirty="0">
                        <a:ln>
                          <a:noFill/>
                        </a:ln>
                        <a:solidFill>
                          <a:prstClr val="black"/>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7D5D7"/>
                    </a:solidFill>
                  </a:tcPr>
                </a:tc>
                <a:tc>
                  <a:txBody>
                    <a:bodyPr/>
                    <a:lstStyle/>
                    <a:p>
                      <a:pPr algn="ctr"/>
                      <a:endParaRPr lang="en-US" sz="700"/>
                    </a:p>
                  </a:txBody>
                  <a:tcPr marL="27432" marR="27432"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85509024"/>
                  </a:ext>
                </a:extLst>
              </a:tr>
              <a:tr h="370723">
                <a:tc rowSpan="2">
                  <a:txBody>
                    <a:bodyPr/>
                    <a:lstStyle/>
                    <a:p>
                      <a:pPr algn="ctr"/>
                      <a:r>
                        <a:rPr lang="en-US" sz="1000" dirty="0"/>
                        <a:t>14:00</a:t>
                      </a:r>
                    </a:p>
                  </a:txBody>
                  <a:tcPr marL="27432" marR="27432"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14:45-16:00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s409 Oral Session</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14:45-16:00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s410 Oral Session</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rowSpan="2">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23463633"/>
                  </a:ext>
                </a:extLst>
              </a:tr>
              <a:tr h="370723">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14:45-16:00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s408 Oral Session</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extLst>
                  <a:ext uri="{0D108BD9-81ED-4DB2-BD59-A6C34878D82A}">
                    <a16:rowId xmlns:a16="http://schemas.microsoft.com/office/drawing/2014/main" val="520987442"/>
                  </a:ext>
                </a:extLst>
              </a:tr>
              <a:tr h="370723">
                <a:tc>
                  <a:txBody>
                    <a:bodyPr/>
                    <a:lstStyle/>
                    <a:p>
                      <a:pPr algn="ctr"/>
                      <a:r>
                        <a:rPr lang="en-US" sz="1000" dirty="0"/>
                        <a:t>15:00</a:t>
                      </a:r>
                    </a:p>
                  </a:txBody>
                  <a:tcPr marL="27432" marR="27432"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14:45-16:15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HSS9028 Jansen</a:t>
                      </a:r>
                      <a:endPar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27432" marR="27432"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0252184"/>
                  </a:ext>
                </a:extLst>
              </a:tr>
              <a:tr h="370723">
                <a:tc>
                  <a:txBody>
                    <a:bodyPr/>
                    <a:lstStyle/>
                    <a:p>
                      <a:pPr algn="ctr"/>
                      <a:r>
                        <a:rPr lang="en-US" sz="1000" dirty="0"/>
                        <a:t>16:00</a:t>
                      </a:r>
                    </a:p>
                  </a:txBody>
                  <a:tcPr marL="27432" marR="27432"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16:15-17:45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HUiH9002 </a:t>
                      </a:r>
                      <a:r>
                        <a:rPr kumimoji="0" lang="en-US" sz="700" b="1" i="0" u="none" strike="noStrike" kern="1200" cap="none" spc="0" normalizeH="0" baseline="0" noProof="0" dirty="0" err="1">
                          <a:ln>
                            <a:noFill/>
                          </a:ln>
                          <a:solidFill>
                            <a:prstClr val="black">
                              <a:lumMod val="75000"/>
                              <a:lumOff val="25000"/>
                            </a:prstClr>
                          </a:solidFill>
                          <a:effectLst/>
                          <a:uLnTx/>
                          <a:uFillTx/>
                          <a:latin typeface="+mn-lt"/>
                          <a:ea typeface="+mn-ea"/>
                          <a:cs typeface="+mn-cs"/>
                        </a:rPr>
                        <a:t>Octapharma</a:t>
                      </a: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 Hybrid Updates-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in-Hematology</a:t>
                      </a:r>
                      <a:endParaRPr kumimoji="0" lang="en-US" sz="700" b="0" i="0" u="none" strike="noStrike" kern="1200" cap="none" spc="0" normalizeH="0" baseline="0" noProof="0" dirty="0">
                        <a:ln>
                          <a:noFill/>
                        </a:ln>
                        <a:solidFill>
                          <a:prstClr val="black"/>
                        </a:solidFill>
                        <a:effectLst/>
                        <a:uLnTx/>
                        <a:uFillTx/>
                        <a:latin typeface="Arial"/>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16:15-17:45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HUiH9003 </a:t>
                      </a:r>
                      <a:r>
                        <a:rPr kumimoji="0" lang="en-US" sz="700" b="1" i="0" u="none" strike="noStrike" kern="1200" cap="none" spc="0" normalizeH="0" baseline="0" noProof="0" dirty="0" err="1">
                          <a:ln>
                            <a:noFill/>
                          </a:ln>
                          <a:solidFill>
                            <a:prstClr val="black">
                              <a:lumMod val="75000"/>
                              <a:lumOff val="25000"/>
                            </a:prstClr>
                          </a:solidFill>
                          <a:effectLst/>
                          <a:uLnTx/>
                          <a:uFillTx/>
                          <a:latin typeface="+mn-lt"/>
                          <a:ea typeface="+mn-ea"/>
                          <a:cs typeface="+mn-cs"/>
                        </a:rPr>
                        <a:t>Servier</a:t>
                      </a: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 Hybrid Updates-in-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Hematology</a:t>
                      </a:r>
                      <a:endParaRPr kumimoji="0" lang="en-US" sz="700" b="0" i="0" u="none" strike="noStrike" kern="1200" cap="none" spc="0" normalizeH="0" baseline="0" noProof="0" dirty="0">
                        <a:ln>
                          <a:noFill/>
                        </a:ln>
                        <a:solidFill>
                          <a:prstClr val="black"/>
                        </a:solidFill>
                        <a:effectLst/>
                        <a:uLnTx/>
                        <a:uFillTx/>
                        <a:latin typeface="Arial"/>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16:15-17:45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HUiH9004 Pierre Fabre: Hybrid Updates-in-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Hematology</a:t>
                      </a:r>
                      <a:endParaRPr kumimoji="0" lang="en-US" sz="700" b="0" i="0" u="none" strike="noStrike" kern="1200" cap="none" spc="0" normalizeH="0" baseline="0" noProof="0" dirty="0">
                        <a:ln>
                          <a:noFill/>
                        </a:ln>
                        <a:solidFill>
                          <a:prstClr val="black"/>
                        </a:solidFill>
                        <a:effectLst/>
                        <a:uLnTx/>
                        <a:uFillTx/>
                        <a:latin typeface="Arial"/>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a:txBody>
                    <a:bodyPr/>
                    <a:lstStyle/>
                    <a:p>
                      <a:pPr algn="ctr"/>
                      <a:endParaRPr lang="en-US" sz="700"/>
                    </a:p>
                  </a:txBody>
                  <a:tcPr marL="27432" marR="27432"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89076433"/>
                  </a:ext>
                </a:extLst>
              </a:tr>
              <a:tr h="370723">
                <a:tc>
                  <a:txBody>
                    <a:bodyPr/>
                    <a:lstStyle/>
                    <a:p>
                      <a:pPr algn="ctr"/>
                      <a:r>
                        <a:rPr lang="en-US" sz="1000" dirty="0"/>
                        <a:t>17:00</a:t>
                      </a:r>
                    </a:p>
                  </a:txBody>
                  <a:tcPr marL="27432" marR="27432"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10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16777417"/>
                  </a:ext>
                </a:extLst>
              </a:tr>
              <a:tr h="370723">
                <a:tc>
                  <a:txBody>
                    <a:bodyPr/>
                    <a:lstStyle/>
                    <a:p>
                      <a:pPr algn="ctr"/>
                      <a:r>
                        <a:rPr lang="en-US" sz="1000" dirty="0"/>
                        <a:t>18:00</a:t>
                      </a:r>
                    </a:p>
                  </a:txBody>
                  <a:tcPr marL="27432" marR="27432"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18:00-19:00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ps101 Poster Session</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extLst>
                  <a:ext uri="{0D108BD9-81ED-4DB2-BD59-A6C34878D82A}">
                    <a16:rowId xmlns:a16="http://schemas.microsoft.com/office/drawing/2014/main" val="1101176810"/>
                  </a:ext>
                </a:extLst>
              </a:tr>
            </a:tbl>
          </a:graphicData>
        </a:graphic>
      </p:graphicFrame>
      <p:graphicFrame>
        <p:nvGraphicFramePr>
          <p:cNvPr id="5" name="Table 4">
            <a:extLst>
              <a:ext uri="{FF2B5EF4-FFF2-40B4-BE49-F238E27FC236}">
                <a16:creationId xmlns:a16="http://schemas.microsoft.com/office/drawing/2014/main" id="{D7CA63C4-ADEA-3CF9-1B2B-5237E0B5994D}"/>
              </a:ext>
            </a:extLst>
          </p:cNvPr>
          <p:cNvGraphicFramePr>
            <a:graphicFrameLocks noGrp="1"/>
          </p:cNvGraphicFramePr>
          <p:nvPr>
            <p:extLst>
              <p:ext uri="{D42A27DB-BD31-4B8C-83A1-F6EECF244321}">
                <p14:modId xmlns:p14="http://schemas.microsoft.com/office/powerpoint/2010/main" val="707635150"/>
              </p:ext>
            </p:extLst>
          </p:nvPr>
        </p:nvGraphicFramePr>
        <p:xfrm>
          <a:off x="571499" y="7830236"/>
          <a:ext cx="9206860" cy="3118350"/>
        </p:xfrm>
        <a:graphic>
          <a:graphicData uri="http://schemas.openxmlformats.org/drawingml/2006/table">
            <a:tbl>
              <a:tblPr firstRow="1" bandRow="1">
                <a:tableStyleId>{5C22544A-7EE6-4342-B048-85BDC9FD1C3A}</a:tableStyleId>
              </a:tblPr>
              <a:tblGrid>
                <a:gridCol w="1841372">
                  <a:extLst>
                    <a:ext uri="{9D8B030D-6E8A-4147-A177-3AD203B41FA5}">
                      <a16:colId xmlns:a16="http://schemas.microsoft.com/office/drawing/2014/main" val="1056657819"/>
                    </a:ext>
                  </a:extLst>
                </a:gridCol>
                <a:gridCol w="1841372">
                  <a:extLst>
                    <a:ext uri="{9D8B030D-6E8A-4147-A177-3AD203B41FA5}">
                      <a16:colId xmlns:a16="http://schemas.microsoft.com/office/drawing/2014/main" val="2651911431"/>
                    </a:ext>
                  </a:extLst>
                </a:gridCol>
                <a:gridCol w="1841372">
                  <a:extLst>
                    <a:ext uri="{9D8B030D-6E8A-4147-A177-3AD203B41FA5}">
                      <a16:colId xmlns:a16="http://schemas.microsoft.com/office/drawing/2014/main" val="3944334250"/>
                    </a:ext>
                  </a:extLst>
                </a:gridCol>
                <a:gridCol w="1841372">
                  <a:extLst>
                    <a:ext uri="{9D8B030D-6E8A-4147-A177-3AD203B41FA5}">
                      <a16:colId xmlns:a16="http://schemas.microsoft.com/office/drawing/2014/main" val="1825651042"/>
                    </a:ext>
                  </a:extLst>
                </a:gridCol>
                <a:gridCol w="1841372">
                  <a:extLst>
                    <a:ext uri="{9D8B030D-6E8A-4147-A177-3AD203B41FA5}">
                      <a16:colId xmlns:a16="http://schemas.microsoft.com/office/drawing/2014/main" val="3822342686"/>
                    </a:ext>
                  </a:extLst>
                </a:gridCol>
              </a:tblGrid>
              <a:tr h="519725">
                <a:tc>
                  <a:txBody>
                    <a:bodyPr/>
                    <a:lstStyle/>
                    <a:p>
                      <a:r>
                        <a:rPr lang="en-US" sz="1000" b="1" dirty="0">
                          <a:solidFill>
                            <a:schemeClr val="tx1">
                              <a:lumMod val="75000"/>
                              <a:lumOff val="25000"/>
                            </a:schemeClr>
                          </a:solidFill>
                        </a:rPr>
                        <a:t>Hybrid Satellite Symposia</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r>
                        <a:rPr lang="en-US" sz="1000" b="1" dirty="0">
                          <a:solidFill>
                            <a:schemeClr val="tx1">
                              <a:lumMod val="75000"/>
                              <a:lumOff val="25000"/>
                            </a:schemeClr>
                          </a:solidFill>
                        </a:rPr>
                        <a:t>Hybrid Updates-in-Hematology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r>
                        <a:rPr lang="en-US" sz="1000" b="1" dirty="0">
                          <a:solidFill>
                            <a:schemeClr val="tx1">
                              <a:lumMod val="75000"/>
                              <a:lumOff val="25000"/>
                            </a:schemeClr>
                          </a:solidFill>
                        </a:rPr>
                        <a:t>Virtual Satellite Symposia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r>
                        <a:rPr lang="en-US" sz="1000" b="1" dirty="0">
                          <a:solidFill>
                            <a:schemeClr val="tx1">
                              <a:lumMod val="75000"/>
                              <a:lumOff val="25000"/>
                            </a:schemeClr>
                          </a:solidFill>
                        </a:rPr>
                        <a:t>Virtual Updates-in-Hematology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rPr>
                        <a:t>Education Session</a:t>
                      </a:r>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436347854"/>
                  </a:ext>
                </a:extLst>
              </a:tr>
              <a:tr h="519725">
                <a:tc>
                  <a:txBody>
                    <a:bodyPr/>
                    <a:lstStyle/>
                    <a:p>
                      <a:r>
                        <a:rPr lang="en-US" sz="1000" b="1" dirty="0" err="1">
                          <a:solidFill>
                            <a:schemeClr val="tx1">
                              <a:lumMod val="75000"/>
                              <a:lumOff val="25000"/>
                            </a:schemeClr>
                          </a:solidFill>
                        </a:rPr>
                        <a:t>YoungEHA</a:t>
                      </a:r>
                      <a:r>
                        <a:rPr lang="en-US" sz="1000" b="1" dirty="0">
                          <a:solidFill>
                            <a:schemeClr val="tx1">
                              <a:lumMod val="75000"/>
                              <a:lumOff val="25000"/>
                            </a:schemeClr>
                          </a:solidFill>
                        </a:rPr>
                        <a:t> Research Meeting</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DA8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err="1">
                          <a:solidFill>
                            <a:schemeClr val="tx1">
                              <a:lumMod val="75000"/>
                              <a:lumOff val="25000"/>
                            </a:schemeClr>
                          </a:solidFill>
                        </a:rPr>
                        <a:t>YoungEHA</a:t>
                      </a:r>
                      <a:r>
                        <a:rPr lang="en-US" sz="1000" b="1" dirty="0">
                          <a:solidFill>
                            <a:schemeClr val="tx1">
                              <a:lumMod val="75000"/>
                              <a:lumOff val="25000"/>
                            </a:schemeClr>
                          </a:solidFill>
                        </a:rPr>
                        <a:t>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DA82"/>
                    </a:solidFill>
                  </a:tcPr>
                </a:tc>
                <a:tc>
                  <a:txBody>
                    <a:bodyPr/>
                    <a:lstStyle/>
                    <a:p>
                      <a:r>
                        <a:rPr lang="en-US" sz="1000" b="1" dirty="0">
                          <a:solidFill>
                            <a:schemeClr val="tx1">
                              <a:lumMod val="75000"/>
                              <a:lumOff val="25000"/>
                            </a:schemeClr>
                          </a:solidFill>
                        </a:rPr>
                        <a:t>Molecular Hematopoiesis Workshop</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4BC"/>
                    </a:solidFill>
                  </a:tcPr>
                </a:tc>
                <a:tc>
                  <a:txBody>
                    <a:bodyPr/>
                    <a:lstStyle/>
                    <a:p>
                      <a:r>
                        <a:rPr lang="en-US" sz="1000" b="1" dirty="0">
                          <a:solidFill>
                            <a:schemeClr val="tx1">
                              <a:lumMod val="75000"/>
                              <a:lumOff val="25000"/>
                            </a:schemeClr>
                          </a:solidFill>
                        </a:rPr>
                        <a:t>Lymphoid Biology and Malignancy Workshop</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4BC"/>
                    </a:solidFill>
                  </a:tcPr>
                </a:tc>
                <a:tc>
                  <a:txBody>
                    <a:bodyPr/>
                    <a:lstStyle/>
                    <a:p>
                      <a:r>
                        <a:rPr lang="en-US" sz="1000" b="1" dirty="0">
                          <a:solidFill>
                            <a:schemeClr val="tx1">
                              <a:lumMod val="75000"/>
                              <a:lumOff val="25000"/>
                            </a:schemeClr>
                          </a:solidFill>
                        </a:rPr>
                        <a:t>EHA-ISLK Laboratory Diagnosis Workshop</a:t>
                      </a: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4BC"/>
                    </a:solidFill>
                  </a:tcPr>
                </a:tc>
                <a:extLst>
                  <a:ext uri="{0D108BD9-81ED-4DB2-BD59-A6C34878D82A}">
                    <a16:rowId xmlns:a16="http://schemas.microsoft.com/office/drawing/2014/main" val="1141905159"/>
                  </a:ext>
                </a:extLst>
              </a:tr>
              <a:tr h="519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rPr>
                        <a:t>Specialized Working Group Session</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F9DB"/>
                    </a:solidFill>
                  </a:tcPr>
                </a:tc>
                <a:tc>
                  <a:txBody>
                    <a:bodyPr/>
                    <a:lstStyle/>
                    <a:p>
                      <a:r>
                        <a:rPr lang="en-US" sz="1000" b="1" dirty="0">
                          <a:solidFill>
                            <a:schemeClr val="bg1"/>
                          </a:solidFill>
                        </a:rPr>
                        <a:t>Opening Ceremony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193"/>
                    </a:solidFill>
                  </a:tcPr>
                </a:tc>
                <a:tc>
                  <a:txBody>
                    <a:bodyPr/>
                    <a:lstStyle/>
                    <a:p>
                      <a:r>
                        <a:rPr lang="en-US" sz="1000" b="1" dirty="0">
                          <a:solidFill>
                            <a:schemeClr val="bg1"/>
                          </a:solidFill>
                        </a:rPr>
                        <a:t>Plenary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1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Presidential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1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Late-Breaking Oral Session</a:t>
                      </a: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193"/>
                    </a:solidFill>
                  </a:tcPr>
                </a:tc>
                <a:extLst>
                  <a:ext uri="{0D108BD9-81ED-4DB2-BD59-A6C34878D82A}">
                    <a16:rowId xmlns:a16="http://schemas.microsoft.com/office/drawing/2014/main" val="3533344844"/>
                  </a:ext>
                </a:extLst>
              </a:tr>
              <a:tr h="519725">
                <a:tc>
                  <a:txBody>
                    <a:bodyPr/>
                    <a:lstStyle/>
                    <a:p>
                      <a:r>
                        <a:rPr lang="en-US" sz="1000" b="1" dirty="0">
                          <a:solidFill>
                            <a:schemeClr val="bg1"/>
                          </a:solidFill>
                        </a:rPr>
                        <a:t>Science-in-Focus Session</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000" b="1" dirty="0">
                          <a:solidFill>
                            <a:schemeClr val="bg1"/>
                          </a:solidFill>
                        </a:rPr>
                        <a:t>Hematology-in-Focus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Topics-in-Focus Session</a:t>
                      </a:r>
                    </a:p>
                    <a:p>
                      <a:endParaRPr lang="en-US" sz="10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000" b="1" dirty="0">
                          <a:solidFill>
                            <a:schemeClr val="bg1"/>
                          </a:solidFill>
                        </a:rPr>
                        <a:t>EHA-Patient Joint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3399"/>
                    </a:solidFill>
                  </a:tcPr>
                </a:tc>
                <a:tc>
                  <a:txBody>
                    <a:bodyPr/>
                    <a:lstStyle/>
                    <a:p>
                      <a:r>
                        <a:rPr lang="en-US" sz="1000" b="1" dirty="0">
                          <a:solidFill>
                            <a:schemeClr val="bg1"/>
                          </a:solidFill>
                        </a:rPr>
                        <a:t>EHA-HARMONY: Big Data Hematology</a:t>
                      </a: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3399"/>
                    </a:solidFill>
                  </a:tcPr>
                </a:tc>
                <a:extLst>
                  <a:ext uri="{0D108BD9-81ED-4DB2-BD59-A6C34878D82A}">
                    <a16:rowId xmlns:a16="http://schemas.microsoft.com/office/drawing/2014/main" val="1005110450"/>
                  </a:ext>
                </a:extLst>
              </a:tr>
              <a:tr h="519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rPr>
                        <a:t>Guidelines Session</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17D5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rPr>
                        <a:t>Oral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rPr>
                        <a:t>Thematic Debate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D5D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EHA Annual General Meeting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411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Poster Session</a:t>
                      </a: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783377433"/>
                  </a:ext>
                </a:extLst>
              </a:tr>
              <a:tr h="519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Topics-in-Focus Session</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EHA Symposium on Patient Communication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rPr>
                        <a:t>Joint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0DEEC"/>
                    </a:solidFill>
                  </a:tcPr>
                </a:tc>
                <a:tc>
                  <a:txBody>
                    <a:bodyPr/>
                    <a:lstStyle/>
                    <a:p>
                      <a:endParaRPr lang="en-US" sz="1000" b="1">
                        <a:solidFill>
                          <a:schemeClr val="tx1">
                            <a:lumMod val="75000"/>
                            <a:lumOff val="25000"/>
                          </a:schemeClr>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000" b="1" dirty="0">
                        <a:solidFill>
                          <a:schemeClr val="tx1">
                            <a:lumMod val="75000"/>
                            <a:lumOff val="25000"/>
                          </a:schemeClr>
                        </a:solidFill>
                      </a:endParaRP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0498687"/>
                  </a:ext>
                </a:extLst>
              </a:tr>
            </a:tbl>
          </a:graphicData>
        </a:graphic>
      </p:graphicFrame>
      <p:sp>
        <p:nvSpPr>
          <p:cNvPr id="9" name="TextBox 8">
            <a:extLst>
              <a:ext uri="{FF2B5EF4-FFF2-40B4-BE49-F238E27FC236}">
                <a16:creationId xmlns:a16="http://schemas.microsoft.com/office/drawing/2014/main" id="{CCAD702D-FA16-20BC-4EB0-66480DAB2B7F}"/>
              </a:ext>
            </a:extLst>
          </p:cNvPr>
          <p:cNvSpPr txBox="1"/>
          <p:nvPr/>
        </p:nvSpPr>
        <p:spPr>
          <a:xfrm>
            <a:off x="650929" y="6447295"/>
            <a:ext cx="245260" cy="123111"/>
          </a:xfrm>
          <a:prstGeom prst="rect">
            <a:avLst/>
          </a:prstGeom>
          <a:noFill/>
        </p:spPr>
        <p:txBody>
          <a:bodyPr wrap="none" lIns="0" tIns="0" rIns="0" bIns="0" rtlCol="0">
            <a:spAutoFit/>
          </a:bodyPr>
          <a:lstStyle/>
          <a:p>
            <a:r>
              <a:rPr lang="en-US" sz="800" b="1" dirty="0"/>
              <a:t>KEY:</a:t>
            </a:r>
          </a:p>
        </p:txBody>
      </p:sp>
      <p:graphicFrame>
        <p:nvGraphicFramePr>
          <p:cNvPr id="11" name="Table 4">
            <a:extLst>
              <a:ext uri="{FF2B5EF4-FFF2-40B4-BE49-F238E27FC236}">
                <a16:creationId xmlns:a16="http://schemas.microsoft.com/office/drawing/2014/main" id="{100D94FD-4A95-9FEC-84C3-22BD3B27BC6B}"/>
              </a:ext>
            </a:extLst>
          </p:cNvPr>
          <p:cNvGraphicFramePr>
            <a:graphicFrameLocks noGrp="1"/>
          </p:cNvGraphicFramePr>
          <p:nvPr>
            <p:extLst>
              <p:ext uri="{D42A27DB-BD31-4B8C-83A1-F6EECF244321}">
                <p14:modId xmlns:p14="http://schemas.microsoft.com/office/powerpoint/2010/main" val="3984643440"/>
              </p:ext>
            </p:extLst>
          </p:nvPr>
        </p:nvGraphicFramePr>
        <p:xfrm>
          <a:off x="981125" y="6389072"/>
          <a:ext cx="9206857" cy="274320"/>
        </p:xfrm>
        <a:graphic>
          <a:graphicData uri="http://schemas.openxmlformats.org/drawingml/2006/table">
            <a:tbl>
              <a:tblPr firstRow="1" bandRow="1">
                <a:tableStyleId>{5C22544A-7EE6-4342-B048-85BDC9FD1C3A}</a:tableStyleId>
              </a:tblPr>
              <a:tblGrid>
                <a:gridCol w="914793">
                  <a:extLst>
                    <a:ext uri="{9D8B030D-6E8A-4147-A177-3AD203B41FA5}">
                      <a16:colId xmlns:a16="http://schemas.microsoft.com/office/drawing/2014/main" val="1056657819"/>
                    </a:ext>
                  </a:extLst>
                </a:gridCol>
                <a:gridCol w="1036508">
                  <a:extLst>
                    <a:ext uri="{9D8B030D-6E8A-4147-A177-3AD203B41FA5}">
                      <a16:colId xmlns:a16="http://schemas.microsoft.com/office/drawing/2014/main" val="2651911431"/>
                    </a:ext>
                  </a:extLst>
                </a:gridCol>
                <a:gridCol w="1036508">
                  <a:extLst>
                    <a:ext uri="{9D8B030D-6E8A-4147-A177-3AD203B41FA5}">
                      <a16:colId xmlns:a16="http://schemas.microsoft.com/office/drawing/2014/main" val="444617900"/>
                    </a:ext>
                  </a:extLst>
                </a:gridCol>
                <a:gridCol w="1036508">
                  <a:extLst>
                    <a:ext uri="{9D8B030D-6E8A-4147-A177-3AD203B41FA5}">
                      <a16:colId xmlns:a16="http://schemas.microsoft.com/office/drawing/2014/main" val="3390973867"/>
                    </a:ext>
                  </a:extLst>
                </a:gridCol>
                <a:gridCol w="1036508">
                  <a:extLst>
                    <a:ext uri="{9D8B030D-6E8A-4147-A177-3AD203B41FA5}">
                      <a16:colId xmlns:a16="http://schemas.microsoft.com/office/drawing/2014/main" val="3608346704"/>
                    </a:ext>
                  </a:extLst>
                </a:gridCol>
                <a:gridCol w="761806">
                  <a:extLst>
                    <a:ext uri="{9D8B030D-6E8A-4147-A177-3AD203B41FA5}">
                      <a16:colId xmlns:a16="http://schemas.microsoft.com/office/drawing/2014/main" val="2674061298"/>
                    </a:ext>
                  </a:extLst>
                </a:gridCol>
                <a:gridCol w="1311210">
                  <a:extLst>
                    <a:ext uri="{9D8B030D-6E8A-4147-A177-3AD203B41FA5}">
                      <a16:colId xmlns:a16="http://schemas.microsoft.com/office/drawing/2014/main" val="1725048091"/>
                    </a:ext>
                  </a:extLst>
                </a:gridCol>
                <a:gridCol w="1036508">
                  <a:extLst>
                    <a:ext uri="{9D8B030D-6E8A-4147-A177-3AD203B41FA5}">
                      <a16:colId xmlns:a16="http://schemas.microsoft.com/office/drawing/2014/main" val="4254160430"/>
                    </a:ext>
                  </a:extLst>
                </a:gridCol>
                <a:gridCol w="1036508">
                  <a:extLst>
                    <a:ext uri="{9D8B030D-6E8A-4147-A177-3AD203B41FA5}">
                      <a16:colId xmlns:a16="http://schemas.microsoft.com/office/drawing/2014/main" val="818504048"/>
                    </a:ext>
                  </a:extLst>
                </a:gridCol>
              </a:tblGrid>
              <a:tr h="236454">
                <a:tc>
                  <a:txBody>
                    <a:bodyPr/>
                    <a:lstStyle/>
                    <a:p>
                      <a:r>
                        <a:rPr lang="en-US" sz="600" b="1" dirty="0">
                          <a:solidFill>
                            <a:schemeClr val="tx1">
                              <a:lumMod val="75000"/>
                              <a:lumOff val="25000"/>
                            </a:schemeClr>
                          </a:solidFill>
                        </a:rPr>
                        <a:t>Hybrid Satellite Symposia</a:t>
                      </a:r>
                    </a:p>
                  </a:txBody>
                  <a:tcPr marL="45720" marR="45720"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r>
                        <a:rPr lang="en-US" sz="600" b="1" dirty="0" err="1">
                          <a:solidFill>
                            <a:schemeClr val="tx1">
                              <a:lumMod val="75000"/>
                              <a:lumOff val="25000"/>
                            </a:schemeClr>
                          </a:solidFill>
                        </a:rPr>
                        <a:t>YoungEHA</a:t>
                      </a:r>
                      <a:r>
                        <a:rPr lang="en-US" sz="600" b="1" dirty="0">
                          <a:solidFill>
                            <a:schemeClr val="tx1">
                              <a:lumMod val="75000"/>
                              <a:lumOff val="25000"/>
                            </a:schemeClr>
                          </a:solidFill>
                        </a:rPr>
                        <a:t> Session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DA82"/>
                    </a:solidFill>
                  </a:tcPr>
                </a:tc>
                <a:tc>
                  <a:txBody>
                    <a:bodyPr/>
                    <a:lstStyle/>
                    <a:p>
                      <a:r>
                        <a:rPr lang="en-US" sz="600" b="1" dirty="0">
                          <a:solidFill>
                            <a:schemeClr val="tx1">
                              <a:lumMod val="75000"/>
                              <a:lumOff val="25000"/>
                            </a:schemeClr>
                          </a:solidFill>
                        </a:rPr>
                        <a:t>Guidelines Session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17D5E"/>
                    </a:solidFill>
                  </a:tcPr>
                </a:tc>
                <a:tc>
                  <a:txBody>
                    <a:bodyPr/>
                    <a:lstStyle/>
                    <a:p>
                      <a:r>
                        <a:rPr lang="en-US" sz="600" b="1" dirty="0">
                          <a:solidFill>
                            <a:schemeClr val="tx1">
                              <a:lumMod val="75000"/>
                              <a:lumOff val="25000"/>
                            </a:schemeClr>
                          </a:solidFill>
                        </a:rPr>
                        <a:t>Specialized Working Group Session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FADB"/>
                    </a:solidFill>
                  </a:tcPr>
                </a:tc>
                <a:tc>
                  <a:txBody>
                    <a:bodyPr/>
                    <a:lstStyle/>
                    <a:p>
                      <a:r>
                        <a:rPr lang="en-US" sz="600" b="1" dirty="0">
                          <a:solidFill>
                            <a:schemeClr val="bg1"/>
                          </a:solidFill>
                        </a:rPr>
                        <a:t>EHA-Patient Joint Symposium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3399"/>
                    </a:solidFill>
                  </a:tcPr>
                </a:tc>
                <a:tc>
                  <a:txBody>
                    <a:bodyPr/>
                    <a:lstStyle/>
                    <a:p>
                      <a:r>
                        <a:rPr lang="en-US" sz="600" b="1" dirty="0">
                          <a:solidFill>
                            <a:schemeClr val="tx1">
                              <a:lumMod val="75000"/>
                              <a:lumOff val="25000"/>
                            </a:schemeClr>
                          </a:solidFill>
                        </a:rPr>
                        <a:t>Thematic Debate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D5D7"/>
                    </a:solidFill>
                  </a:tcPr>
                </a:tc>
                <a:tc>
                  <a:txBody>
                    <a:bodyPr/>
                    <a:lstStyle/>
                    <a:p>
                      <a:r>
                        <a:rPr lang="en-US" sz="600" b="1" dirty="0">
                          <a:solidFill>
                            <a:schemeClr val="bg1"/>
                          </a:solidFill>
                        </a:rPr>
                        <a:t>Hematology-in-Focus Session</a:t>
                      </a:r>
                    </a:p>
                    <a:p>
                      <a:r>
                        <a:rPr lang="en-US" sz="600" b="1" dirty="0">
                          <a:solidFill>
                            <a:schemeClr val="bg1"/>
                          </a:solidFill>
                        </a:rPr>
                        <a:t>Science-in-Focus Session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600" b="1" dirty="0">
                          <a:solidFill>
                            <a:schemeClr val="tx1">
                              <a:lumMod val="75000"/>
                              <a:lumOff val="25000"/>
                            </a:schemeClr>
                          </a:solidFill>
                        </a:rPr>
                        <a:t>Oral Session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D6B0"/>
                    </a:solidFill>
                  </a:tcPr>
                </a:tc>
                <a:tc>
                  <a:txBody>
                    <a:bodyPr/>
                    <a:lstStyle/>
                    <a:p>
                      <a:r>
                        <a:rPr lang="en-US" sz="600" b="1" dirty="0">
                          <a:solidFill>
                            <a:schemeClr val="bg1"/>
                          </a:solidFill>
                        </a:rPr>
                        <a:t>Poster Session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36347854"/>
                  </a:ext>
                </a:extLst>
              </a:tr>
            </a:tbl>
          </a:graphicData>
        </a:graphic>
      </p:graphicFrame>
    </p:spTree>
    <p:extLst>
      <p:ext uri="{BB962C8B-B14F-4D97-AF65-F5344CB8AC3E}">
        <p14:creationId xmlns:p14="http://schemas.microsoft.com/office/powerpoint/2010/main" val="370265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7823B0-630E-144D-E6A8-FCE6DFA9BF30}"/>
              </a:ext>
            </a:extLst>
          </p:cNvPr>
          <p:cNvSpPr>
            <a:spLocks noGrp="1"/>
          </p:cNvSpPr>
          <p:nvPr>
            <p:ph type="body" sz="quarter" idx="13"/>
          </p:nvPr>
        </p:nvSpPr>
        <p:spPr/>
        <p:txBody>
          <a:bodyPr/>
          <a:lstStyle/>
          <a:p>
            <a:r>
              <a:rPr lang="en-US" sz="2400" dirty="0"/>
              <a:t>EHA 2023 – Saturday June 10</a:t>
            </a:r>
            <a:r>
              <a:rPr lang="en-US" sz="2400" baseline="30000" dirty="0"/>
              <a:t>th</a:t>
            </a:r>
            <a:r>
              <a:rPr lang="en-US" sz="2400" dirty="0"/>
              <a:t>, 2023</a:t>
            </a:r>
          </a:p>
        </p:txBody>
      </p:sp>
      <p:graphicFrame>
        <p:nvGraphicFramePr>
          <p:cNvPr id="4" name="Table 4">
            <a:extLst>
              <a:ext uri="{FF2B5EF4-FFF2-40B4-BE49-F238E27FC236}">
                <a16:creationId xmlns:a16="http://schemas.microsoft.com/office/drawing/2014/main" id="{A8D34395-7D31-69BC-7122-B74887D5AA89}"/>
              </a:ext>
            </a:extLst>
          </p:cNvPr>
          <p:cNvGraphicFramePr>
            <a:graphicFrameLocks noGrp="1"/>
          </p:cNvGraphicFramePr>
          <p:nvPr/>
        </p:nvGraphicFramePr>
        <p:xfrm>
          <a:off x="981125" y="6389072"/>
          <a:ext cx="9217152" cy="274320"/>
        </p:xfrm>
        <a:graphic>
          <a:graphicData uri="http://schemas.openxmlformats.org/drawingml/2006/table">
            <a:tbl>
              <a:tblPr firstRow="1" bandRow="1">
                <a:tableStyleId>{5C22544A-7EE6-4342-B048-85BDC9FD1C3A}</a:tableStyleId>
              </a:tblPr>
              <a:tblGrid>
                <a:gridCol w="657376">
                  <a:extLst>
                    <a:ext uri="{9D8B030D-6E8A-4147-A177-3AD203B41FA5}">
                      <a16:colId xmlns:a16="http://schemas.microsoft.com/office/drawing/2014/main" val="1056657819"/>
                    </a:ext>
                  </a:extLst>
                </a:gridCol>
                <a:gridCol w="857071">
                  <a:extLst>
                    <a:ext uri="{9D8B030D-6E8A-4147-A177-3AD203B41FA5}">
                      <a16:colId xmlns:a16="http://schemas.microsoft.com/office/drawing/2014/main" val="1176718076"/>
                    </a:ext>
                  </a:extLst>
                </a:gridCol>
                <a:gridCol w="929095">
                  <a:extLst>
                    <a:ext uri="{9D8B030D-6E8A-4147-A177-3AD203B41FA5}">
                      <a16:colId xmlns:a16="http://schemas.microsoft.com/office/drawing/2014/main" val="3075701566"/>
                    </a:ext>
                  </a:extLst>
                </a:gridCol>
                <a:gridCol w="1116354">
                  <a:extLst>
                    <a:ext uri="{9D8B030D-6E8A-4147-A177-3AD203B41FA5}">
                      <a16:colId xmlns:a16="http://schemas.microsoft.com/office/drawing/2014/main" val="310921110"/>
                    </a:ext>
                  </a:extLst>
                </a:gridCol>
                <a:gridCol w="929095">
                  <a:extLst>
                    <a:ext uri="{9D8B030D-6E8A-4147-A177-3AD203B41FA5}">
                      <a16:colId xmlns:a16="http://schemas.microsoft.com/office/drawing/2014/main" val="458083504"/>
                    </a:ext>
                  </a:extLst>
                </a:gridCol>
                <a:gridCol w="806656">
                  <a:extLst>
                    <a:ext uri="{9D8B030D-6E8A-4147-A177-3AD203B41FA5}">
                      <a16:colId xmlns:a16="http://schemas.microsoft.com/office/drawing/2014/main" val="3241555015"/>
                    </a:ext>
                  </a:extLst>
                </a:gridCol>
                <a:gridCol w="799453">
                  <a:extLst>
                    <a:ext uri="{9D8B030D-6E8A-4147-A177-3AD203B41FA5}">
                      <a16:colId xmlns:a16="http://schemas.microsoft.com/office/drawing/2014/main" val="2865993633"/>
                    </a:ext>
                  </a:extLst>
                </a:gridCol>
                <a:gridCol w="900285">
                  <a:extLst>
                    <a:ext uri="{9D8B030D-6E8A-4147-A177-3AD203B41FA5}">
                      <a16:colId xmlns:a16="http://schemas.microsoft.com/office/drawing/2014/main" val="2651911431"/>
                    </a:ext>
                  </a:extLst>
                </a:gridCol>
                <a:gridCol w="1309626">
                  <a:extLst>
                    <a:ext uri="{9D8B030D-6E8A-4147-A177-3AD203B41FA5}">
                      <a16:colId xmlns:a16="http://schemas.microsoft.com/office/drawing/2014/main" val="130983382"/>
                    </a:ext>
                  </a:extLst>
                </a:gridCol>
                <a:gridCol w="912141">
                  <a:extLst>
                    <a:ext uri="{9D8B030D-6E8A-4147-A177-3AD203B41FA5}">
                      <a16:colId xmlns:a16="http://schemas.microsoft.com/office/drawing/2014/main" val="306596760"/>
                    </a:ext>
                  </a:extLst>
                </a:gridCol>
              </a:tblGrid>
              <a:tr h="237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Education Session</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9C7C0"/>
                    </a:solidFill>
                  </a:tcPr>
                </a:tc>
                <a:tc>
                  <a:txBody>
                    <a:bodyPr/>
                    <a:lstStyle/>
                    <a:p>
                      <a:r>
                        <a:rPr lang="en-US" sz="600" b="1" dirty="0">
                          <a:solidFill>
                            <a:schemeClr val="tx1">
                              <a:lumMod val="75000"/>
                              <a:lumOff val="25000"/>
                            </a:schemeClr>
                          </a:solidFill>
                        </a:rPr>
                        <a:t>Hybrid Satellite Symposia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Hybrid Updates-in-Hematology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r>
                        <a:rPr lang="en-US" sz="600" b="1" dirty="0">
                          <a:solidFill>
                            <a:schemeClr val="tx1">
                              <a:lumMod val="75000"/>
                              <a:lumOff val="25000"/>
                            </a:schemeClr>
                          </a:solidFill>
                        </a:rPr>
                        <a:t>Lymphoid Biology and Malignancy Workshop</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4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rPr>
                        <a:t>Plenary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151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rPr>
                        <a:t>Presidential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151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Oral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err="1">
                          <a:solidFill>
                            <a:schemeClr val="tx1">
                              <a:lumMod val="75000"/>
                              <a:lumOff val="25000"/>
                            </a:schemeClr>
                          </a:solidFill>
                        </a:rPr>
                        <a:t>YoungEHA</a:t>
                      </a:r>
                      <a:r>
                        <a:rPr lang="en-US" sz="600" b="1" dirty="0">
                          <a:solidFill>
                            <a:schemeClr val="tx1">
                              <a:lumMod val="75000"/>
                              <a:lumOff val="25000"/>
                            </a:schemeClr>
                          </a:solidFill>
                        </a:rPr>
                        <a:t>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DA8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Specialized Working Group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4F9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Joint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DEEC"/>
                    </a:solidFill>
                  </a:tcPr>
                </a:tc>
                <a:extLst>
                  <a:ext uri="{0D108BD9-81ED-4DB2-BD59-A6C34878D82A}">
                    <a16:rowId xmlns:a16="http://schemas.microsoft.com/office/drawing/2014/main" val="436347854"/>
                  </a:ext>
                </a:extLst>
              </a:tr>
            </a:tbl>
          </a:graphicData>
        </a:graphic>
      </p:graphicFrame>
      <p:sp>
        <p:nvSpPr>
          <p:cNvPr id="23" name="TextBox 22">
            <a:extLst>
              <a:ext uri="{FF2B5EF4-FFF2-40B4-BE49-F238E27FC236}">
                <a16:creationId xmlns:a16="http://schemas.microsoft.com/office/drawing/2014/main" id="{3AA0E3A3-E79A-B3BD-4971-B767EA308540}"/>
              </a:ext>
            </a:extLst>
          </p:cNvPr>
          <p:cNvSpPr txBox="1"/>
          <p:nvPr/>
        </p:nvSpPr>
        <p:spPr>
          <a:xfrm>
            <a:off x="650929" y="6447295"/>
            <a:ext cx="245260" cy="123111"/>
          </a:xfrm>
          <a:prstGeom prst="rect">
            <a:avLst/>
          </a:prstGeom>
          <a:noFill/>
        </p:spPr>
        <p:txBody>
          <a:bodyPr wrap="none" lIns="0" tIns="0" rIns="0" bIns="0" rtlCol="0">
            <a:spAutoFit/>
          </a:bodyPr>
          <a:lstStyle/>
          <a:p>
            <a:r>
              <a:rPr lang="en-US" sz="800" b="1" dirty="0"/>
              <a:t>KEY:</a:t>
            </a:r>
          </a:p>
        </p:txBody>
      </p:sp>
      <p:graphicFrame>
        <p:nvGraphicFramePr>
          <p:cNvPr id="25" name="Table 25">
            <a:extLst>
              <a:ext uri="{FF2B5EF4-FFF2-40B4-BE49-F238E27FC236}">
                <a16:creationId xmlns:a16="http://schemas.microsoft.com/office/drawing/2014/main" id="{C5874BBC-7170-13D3-FD77-DD1FDB99042F}"/>
              </a:ext>
            </a:extLst>
          </p:cNvPr>
          <p:cNvGraphicFramePr>
            <a:graphicFrameLocks noGrp="1"/>
          </p:cNvGraphicFramePr>
          <p:nvPr>
            <p:extLst>
              <p:ext uri="{D42A27DB-BD31-4B8C-83A1-F6EECF244321}">
                <p14:modId xmlns:p14="http://schemas.microsoft.com/office/powerpoint/2010/main" val="3158440434"/>
              </p:ext>
            </p:extLst>
          </p:nvPr>
        </p:nvGraphicFramePr>
        <p:xfrm>
          <a:off x="571499" y="1139125"/>
          <a:ext cx="11045950" cy="5212077"/>
        </p:xfrm>
        <a:graphic>
          <a:graphicData uri="http://schemas.openxmlformats.org/drawingml/2006/table">
            <a:tbl>
              <a:tblPr firstRow="1" bandRow="1">
                <a:tableStyleId>{5C22544A-7EE6-4342-B048-85BDC9FD1C3A}</a:tableStyleId>
              </a:tblPr>
              <a:tblGrid>
                <a:gridCol w="595720">
                  <a:extLst>
                    <a:ext uri="{9D8B030D-6E8A-4147-A177-3AD203B41FA5}">
                      <a16:colId xmlns:a16="http://schemas.microsoft.com/office/drawing/2014/main" val="2300758450"/>
                    </a:ext>
                  </a:extLst>
                </a:gridCol>
                <a:gridCol w="1492890">
                  <a:extLst>
                    <a:ext uri="{9D8B030D-6E8A-4147-A177-3AD203B41FA5}">
                      <a16:colId xmlns:a16="http://schemas.microsoft.com/office/drawing/2014/main" val="965174507"/>
                    </a:ext>
                  </a:extLst>
                </a:gridCol>
                <a:gridCol w="1492890">
                  <a:extLst>
                    <a:ext uri="{9D8B030D-6E8A-4147-A177-3AD203B41FA5}">
                      <a16:colId xmlns:a16="http://schemas.microsoft.com/office/drawing/2014/main" val="1365290413"/>
                    </a:ext>
                  </a:extLst>
                </a:gridCol>
                <a:gridCol w="1492890">
                  <a:extLst>
                    <a:ext uri="{9D8B030D-6E8A-4147-A177-3AD203B41FA5}">
                      <a16:colId xmlns:a16="http://schemas.microsoft.com/office/drawing/2014/main" val="928122659"/>
                    </a:ext>
                  </a:extLst>
                </a:gridCol>
                <a:gridCol w="1492890">
                  <a:extLst>
                    <a:ext uri="{9D8B030D-6E8A-4147-A177-3AD203B41FA5}">
                      <a16:colId xmlns:a16="http://schemas.microsoft.com/office/drawing/2014/main" val="377068754"/>
                    </a:ext>
                  </a:extLst>
                </a:gridCol>
                <a:gridCol w="1492890">
                  <a:extLst>
                    <a:ext uri="{9D8B030D-6E8A-4147-A177-3AD203B41FA5}">
                      <a16:colId xmlns:a16="http://schemas.microsoft.com/office/drawing/2014/main" val="1039963608"/>
                    </a:ext>
                  </a:extLst>
                </a:gridCol>
                <a:gridCol w="1492890">
                  <a:extLst>
                    <a:ext uri="{9D8B030D-6E8A-4147-A177-3AD203B41FA5}">
                      <a16:colId xmlns:a16="http://schemas.microsoft.com/office/drawing/2014/main" val="2660903143"/>
                    </a:ext>
                  </a:extLst>
                </a:gridCol>
                <a:gridCol w="1492890">
                  <a:extLst>
                    <a:ext uri="{9D8B030D-6E8A-4147-A177-3AD203B41FA5}">
                      <a16:colId xmlns:a16="http://schemas.microsoft.com/office/drawing/2014/main" val="819905399"/>
                    </a:ext>
                  </a:extLst>
                </a:gridCol>
              </a:tblGrid>
              <a:tr h="345002">
                <a:tc>
                  <a:txBody>
                    <a:bodyPr/>
                    <a:lstStyle/>
                    <a:p>
                      <a:pPr algn="ctr"/>
                      <a:endParaRPr lang="en-US" sz="1000" dirty="0"/>
                    </a:p>
                  </a:txBody>
                  <a:tcPr anchor="ctr">
                    <a:lnR w="12700" cap="flat" cmpd="sng" algn="ctr">
                      <a:solidFill>
                        <a:schemeClr val="bg1">
                          <a:lumMod val="95000"/>
                        </a:schemeClr>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ctr"/>
                      <a:r>
                        <a:rPr lang="en-US" sz="900" dirty="0"/>
                        <a:t>FESTHALLE</a:t>
                      </a: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HARMONIE 1</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HALL 3.1</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PANORAMA 2</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HARMONIE 2</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PANORAMA 1</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PANORAMA 3</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17585576"/>
                  </a:ext>
                </a:extLst>
              </a:tr>
              <a:tr h="741333">
                <a:tc>
                  <a:txBody>
                    <a:bodyPr/>
                    <a:lstStyle/>
                    <a:p>
                      <a:pPr algn="ctr"/>
                      <a:r>
                        <a:rPr lang="en-US" sz="1000" dirty="0"/>
                        <a:t>08:00</a:t>
                      </a:r>
                    </a:p>
                  </a:txBody>
                  <a:tcPr anchor="ctr">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08:00 - 09:30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S112 Inherited red blood cell disorders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9C7C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08:00 - 09:30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S103 Chronic lymphocytic leukemia (CLL)</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9C7C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08:00 - 09:30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S113 Myelodysplastic syndromes (MDS)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9C7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08:00 - 09:05 CEST</a:t>
                      </a:r>
                      <a:endParaRPr lang="en-US" sz="700" b="1" kern="1200" dirty="0">
                        <a:solidFill>
                          <a:schemeClr val="tx1">
                            <a:lumMod val="75000"/>
                            <a:lumOff val="25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S194 Session 1: T follicular helper cells from biology to neoplasia</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6A4BE"/>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08:30 - 09:30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S255 EHA Lymphoma Group: Reclassification of lymphomas - How, why and what are the clinical implications?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4F9DB"/>
                    </a:solid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08:30 - 09:30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S267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Pediatric hematology: Treatment of AYA patients with ALL</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4F9DB"/>
                    </a:solidFill>
                  </a:tcPr>
                </a:tc>
                <a:extLst>
                  <a:ext uri="{0D108BD9-81ED-4DB2-BD59-A6C34878D82A}">
                    <a16:rowId xmlns:a16="http://schemas.microsoft.com/office/drawing/2014/main" val="57894307"/>
                  </a:ext>
                </a:extLst>
              </a:tr>
              <a:tr h="741333">
                <a:tc>
                  <a:txBody>
                    <a:bodyPr/>
                    <a:lstStyle/>
                    <a:p>
                      <a:pPr algn="ctr"/>
                      <a:r>
                        <a:rPr lang="en-US" sz="1000" dirty="0"/>
                        <a:t>09:00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l"/>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09:05 -10:10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S95 Session 2: Challenges and opportunities for targeting MYC in lymphoid cancer</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6A4BE"/>
                    </a:solid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07153580"/>
                  </a:ext>
                </a:extLst>
              </a:tr>
              <a:tr h="633222">
                <a:tc>
                  <a:txBody>
                    <a:bodyPr/>
                    <a:lstStyle/>
                    <a:p>
                      <a:pPr algn="ctr"/>
                      <a:r>
                        <a:rPr lang="en-US" sz="1000" dirty="0"/>
                        <a:t>10:00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09:45 - 11:15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S114 Novel agents in multiple myeloma</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9C7C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09:45 - 11:15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S116 Pediatric acute myeloid leukemia (AML)</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9C7C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09:45 - 11:15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S117 What is hot in hemophilia?</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9C7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10:10 -11:15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S196 Session 3: Lymphoma metabolism drivers and vulnerabilities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6A4B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09:45 - 10:45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noProof="0" dirty="0">
                          <a:solidFill>
                            <a:schemeClr val="tx1">
                              <a:lumMod val="75000"/>
                              <a:lumOff val="25000"/>
                            </a:schemeClr>
                          </a:solidFill>
                          <a:effectLst/>
                          <a:latin typeface="+mn-lt"/>
                          <a:ea typeface="+mn-ea"/>
                          <a:cs typeface="+mn-cs"/>
                        </a:rPr>
                        <a:t>S265 </a:t>
                      </a:r>
                      <a:r>
                        <a:rPr lang="en-US" sz="700" b="1" kern="1200" dirty="0">
                          <a:solidFill>
                            <a:schemeClr val="tx1">
                              <a:lumMod val="75000"/>
                              <a:lumOff val="25000"/>
                            </a:schemeClr>
                          </a:solidFill>
                          <a:effectLst/>
                          <a:latin typeface="+mn-lt"/>
                          <a:ea typeface="+mn-ea"/>
                          <a:cs typeface="+mn-cs"/>
                        </a:rPr>
                        <a:t>Myelodysplastic syndromes: Myelodysplastic neoplasms given the new WHO classification</a:t>
                      </a:r>
                      <a:r>
                        <a:rPr lang="en-US" sz="700" b="1" kern="1200" noProof="0" dirty="0">
                          <a:solidFill>
                            <a:schemeClr val="tx1">
                              <a:lumMod val="75000"/>
                              <a:lumOff val="25000"/>
                            </a:schemeClr>
                          </a:solidFill>
                          <a:effectLst/>
                          <a:latin typeface="+mn-lt"/>
                          <a:ea typeface="+mn-ea"/>
                          <a:cs typeface="+mn-cs"/>
                        </a:rPr>
                        <a:t> </a:t>
                      </a:r>
                      <a:endParaRPr lang="en-US" sz="700" b="1" kern="1200" dirty="0">
                        <a:solidFill>
                          <a:schemeClr val="tx1">
                            <a:lumMod val="75000"/>
                            <a:lumOff val="25000"/>
                          </a:schemeClr>
                        </a:solidFill>
                        <a:effectLst/>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4F9D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09:45 - 11:15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S296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Translating academic research to real-word impact: The story of </a:t>
                      </a:r>
                      <a:r>
                        <a:rPr lang="en-US" sz="700" b="1" kern="1200" dirty="0" err="1">
                          <a:solidFill>
                            <a:schemeClr val="tx1">
                              <a:lumMod val="75000"/>
                              <a:lumOff val="25000"/>
                            </a:schemeClr>
                          </a:solidFill>
                          <a:effectLst/>
                          <a:latin typeface="+mn-lt"/>
                          <a:ea typeface="+mn-ea"/>
                          <a:cs typeface="+mn-cs"/>
                        </a:rPr>
                        <a:t>Venetoclax</a:t>
                      </a:r>
                      <a:r>
                        <a:rPr lang="en-US" sz="700" b="1" kern="1200" dirty="0">
                          <a:solidFill>
                            <a:schemeClr val="tx1">
                              <a:lumMod val="75000"/>
                              <a:lumOff val="25000"/>
                            </a:schemeClr>
                          </a:solidFill>
                          <a:effectLst/>
                          <a:latin typeface="+mn-lt"/>
                          <a:ea typeface="+mn-ea"/>
                          <a:cs typeface="+mn-cs"/>
                        </a:rPr>
                        <a:t> and academic CAR-Ts</a:t>
                      </a: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AADA8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09:45 - 10:45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S266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Myeloproliferative neoplasms (MPN)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4F9DB"/>
                    </a:solidFill>
                  </a:tcPr>
                </a:tc>
                <a:extLst>
                  <a:ext uri="{0D108BD9-81ED-4DB2-BD59-A6C34878D82A}">
                    <a16:rowId xmlns:a16="http://schemas.microsoft.com/office/drawing/2014/main" val="1867897863"/>
                  </a:ext>
                </a:extLst>
              </a:tr>
              <a:tr h="303988">
                <a:tc>
                  <a:txBody>
                    <a:bodyPr/>
                    <a:lstStyle/>
                    <a:p>
                      <a:pPr algn="ctr"/>
                      <a:r>
                        <a:rPr lang="en-US" sz="1000" dirty="0"/>
                        <a:t>11:00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313433915"/>
                  </a:ext>
                </a:extLst>
              </a:tr>
              <a:tr h="308888">
                <a:tc>
                  <a:txBody>
                    <a:bodyPr/>
                    <a:lstStyle/>
                    <a:p>
                      <a:pPr algn="ctr"/>
                      <a:r>
                        <a:rPr lang="en-US" sz="1000" dirty="0"/>
                        <a:t>12:00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11:30 - 12:45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S411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11:30 - 12:45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S412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11:30 - 12:45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S413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11:30 - 12:45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S414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11:30 - 12:45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S415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11:30 - 12:45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S416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11:30 - 12:45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S417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extLst>
                  <a:ext uri="{0D108BD9-81ED-4DB2-BD59-A6C34878D82A}">
                    <a16:rowId xmlns:a16="http://schemas.microsoft.com/office/drawing/2014/main" val="1743890350"/>
                  </a:ext>
                </a:extLst>
              </a:tr>
              <a:tr h="250081">
                <a:tc>
                  <a:txBody>
                    <a:bodyPr/>
                    <a:lstStyle/>
                    <a:p>
                      <a:pPr algn="ctr"/>
                      <a:r>
                        <a:rPr lang="en-US" sz="1000" dirty="0"/>
                        <a:t>13:00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bg1"/>
                          </a:solidFill>
                          <a:effectLst/>
                          <a:latin typeface="+mn-lt"/>
                          <a:ea typeface="+mn-ea"/>
                          <a:cs typeface="+mn-cs"/>
                        </a:rPr>
                        <a:t>13:00 - 14:30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noProof="0" dirty="0">
                          <a:solidFill>
                            <a:schemeClr val="bg1"/>
                          </a:solidFill>
                          <a:effectLst/>
                          <a:latin typeface="+mn-lt"/>
                          <a:ea typeface="+mn-ea"/>
                          <a:cs typeface="+mn-cs"/>
                        </a:rPr>
                        <a:t>S201 </a:t>
                      </a:r>
                      <a:r>
                        <a:rPr lang="en-US" sz="700" b="1" kern="1200" dirty="0">
                          <a:solidFill>
                            <a:schemeClr val="bg1"/>
                          </a:solidFill>
                          <a:effectLst/>
                          <a:latin typeface="+mn-lt"/>
                          <a:ea typeface="+mn-ea"/>
                          <a:cs typeface="+mn-cs"/>
                        </a:rPr>
                        <a:t>Plenary Session I &amp; Awards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15193"/>
                    </a:solid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85509024"/>
                  </a:ext>
                </a:extLst>
              </a:tr>
              <a:tr h="250081">
                <a:tc>
                  <a:txBody>
                    <a:bodyPr/>
                    <a:lstStyle/>
                    <a:p>
                      <a:pPr algn="ctr"/>
                      <a:r>
                        <a:rPr lang="en-US" sz="1000" dirty="0"/>
                        <a:t>14:00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23463633"/>
                  </a:ext>
                </a:extLst>
              </a:tr>
              <a:tr h="250081">
                <a:tc>
                  <a:txBody>
                    <a:bodyPr/>
                    <a:lstStyle/>
                    <a:p>
                      <a:pPr algn="ctr"/>
                      <a:r>
                        <a:rPr lang="en-US" sz="1000" dirty="0"/>
                        <a:t>15:00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bg1"/>
                          </a:solidFill>
                          <a:effectLst/>
                          <a:latin typeface="+mn-lt"/>
                          <a:ea typeface="+mn-ea"/>
                          <a:cs typeface="+mn-cs"/>
                        </a:rPr>
                        <a:t>14:45 - 16:15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noProof="0" dirty="0">
                          <a:solidFill>
                            <a:schemeClr val="bg1"/>
                          </a:solidFill>
                          <a:effectLst/>
                          <a:latin typeface="+mn-lt"/>
                          <a:ea typeface="+mn-ea"/>
                          <a:cs typeface="+mn-cs"/>
                        </a:rPr>
                        <a:t>S203 </a:t>
                      </a:r>
                      <a:r>
                        <a:rPr lang="en-US" sz="700" b="1" kern="1200" dirty="0">
                          <a:solidFill>
                            <a:schemeClr val="bg1"/>
                          </a:solidFill>
                          <a:effectLst/>
                          <a:latin typeface="+mn-lt"/>
                          <a:ea typeface="+mn-ea"/>
                          <a:cs typeface="+mn-cs"/>
                        </a:rPr>
                        <a:t>Presidential Symposium</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15193"/>
                    </a:solid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0252184"/>
                  </a:ext>
                </a:extLst>
              </a:tr>
              <a:tr h="250081">
                <a:tc>
                  <a:txBody>
                    <a:bodyPr/>
                    <a:lstStyle/>
                    <a:p>
                      <a:pPr algn="ctr"/>
                      <a:r>
                        <a:rPr lang="en-US" sz="1000" dirty="0"/>
                        <a:t>16:00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89076433"/>
                  </a:ext>
                </a:extLst>
              </a:tr>
              <a:tr h="308888">
                <a:tc>
                  <a:txBody>
                    <a:bodyPr/>
                    <a:lstStyle/>
                    <a:p>
                      <a:pPr algn="ctr"/>
                      <a:r>
                        <a:rPr lang="en-US" sz="1000" dirty="0"/>
                        <a:t>17:00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16:30 - 17:45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S421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16:30 - 17:45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S422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16:30 - 17:45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S423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16:30 - 17:45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S424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16:30 - 17:45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S425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16:30 - 17:45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S426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16:30 - 17:45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S427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extLst>
                  <a:ext uri="{0D108BD9-81ED-4DB2-BD59-A6C34878D82A}">
                    <a16:rowId xmlns:a16="http://schemas.microsoft.com/office/drawing/2014/main" val="3516777417"/>
                  </a:ext>
                </a:extLst>
              </a:tr>
              <a:tr h="525111">
                <a:tc>
                  <a:txBody>
                    <a:bodyPr/>
                    <a:lstStyle/>
                    <a:p>
                      <a:pPr algn="ctr"/>
                      <a:r>
                        <a:rPr lang="en-US" sz="1000" dirty="0"/>
                        <a:t>18:00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18:00 – 19:00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HSS6005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Jazz Pharmaceuticals: Hybrid Satellite Symposia</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kern="1200" dirty="0">
                        <a:solidFill>
                          <a:schemeClr val="tx1">
                            <a:lumMod val="75000"/>
                            <a:lumOff val="25000"/>
                          </a:schemeClr>
                        </a:solidFill>
                        <a:effectLst/>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18:00 – 19:00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HSS6006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Regeneron: Hybrid Satellite Symposia</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18:00 – 19:00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HSS6007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Roche: Hybrid Satellite Symposia</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18:00 – 19:00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HSS6008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Novartis: Hybrid Satellite Symposia</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18:01 – 19:29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HUiH9005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Kite Gilead: Hybrid Updates-in-Hematology</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rgbClr val="FFFDD1"/>
                    </a:solidFill>
                  </a:tcPr>
                </a:tc>
                <a:extLst>
                  <a:ext uri="{0D108BD9-81ED-4DB2-BD59-A6C34878D82A}">
                    <a16:rowId xmlns:a16="http://schemas.microsoft.com/office/drawing/2014/main" val="1101176810"/>
                  </a:ext>
                </a:extLst>
              </a:tr>
              <a:tr h="303988">
                <a:tc>
                  <a:txBody>
                    <a:bodyPr/>
                    <a:lstStyle/>
                    <a:p>
                      <a:pPr algn="ctr"/>
                      <a:r>
                        <a:rPr lang="en-US" sz="1000" dirty="0"/>
                        <a:t>19:00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656686887"/>
                  </a:ext>
                </a:extLst>
              </a:tr>
            </a:tbl>
          </a:graphicData>
        </a:graphic>
      </p:graphicFrame>
    </p:spTree>
    <p:extLst>
      <p:ext uri="{BB962C8B-B14F-4D97-AF65-F5344CB8AC3E}">
        <p14:creationId xmlns:p14="http://schemas.microsoft.com/office/powerpoint/2010/main" val="2705048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7823B0-630E-144D-E6A8-FCE6DFA9BF30}"/>
              </a:ext>
            </a:extLst>
          </p:cNvPr>
          <p:cNvSpPr>
            <a:spLocks noGrp="1"/>
          </p:cNvSpPr>
          <p:nvPr>
            <p:ph type="body" sz="quarter" idx="13"/>
          </p:nvPr>
        </p:nvSpPr>
        <p:spPr/>
        <p:txBody>
          <a:bodyPr/>
          <a:lstStyle/>
          <a:p>
            <a:r>
              <a:rPr lang="en-US" sz="2400" dirty="0"/>
              <a:t>EHA 2023 – Saturday June 10</a:t>
            </a:r>
            <a:r>
              <a:rPr lang="en-US" sz="2400" baseline="30000" dirty="0"/>
              <a:t>th</a:t>
            </a:r>
            <a:r>
              <a:rPr lang="en-US" sz="2400" dirty="0"/>
              <a:t>, 2023</a:t>
            </a:r>
          </a:p>
        </p:txBody>
      </p:sp>
      <p:graphicFrame>
        <p:nvGraphicFramePr>
          <p:cNvPr id="4" name="Table 4">
            <a:extLst>
              <a:ext uri="{FF2B5EF4-FFF2-40B4-BE49-F238E27FC236}">
                <a16:creationId xmlns:a16="http://schemas.microsoft.com/office/drawing/2014/main" id="{A8D34395-7D31-69BC-7122-B74887D5AA89}"/>
              </a:ext>
            </a:extLst>
          </p:cNvPr>
          <p:cNvGraphicFramePr>
            <a:graphicFrameLocks noGrp="1"/>
          </p:cNvGraphicFramePr>
          <p:nvPr/>
        </p:nvGraphicFramePr>
        <p:xfrm>
          <a:off x="981125" y="6389072"/>
          <a:ext cx="9217152" cy="274320"/>
        </p:xfrm>
        <a:graphic>
          <a:graphicData uri="http://schemas.openxmlformats.org/drawingml/2006/table">
            <a:tbl>
              <a:tblPr firstRow="1" bandRow="1">
                <a:tableStyleId>{5C22544A-7EE6-4342-B048-85BDC9FD1C3A}</a:tableStyleId>
              </a:tblPr>
              <a:tblGrid>
                <a:gridCol w="992152">
                  <a:extLst>
                    <a:ext uri="{9D8B030D-6E8A-4147-A177-3AD203B41FA5}">
                      <a16:colId xmlns:a16="http://schemas.microsoft.com/office/drawing/2014/main" val="854553232"/>
                    </a:ext>
                  </a:extLst>
                </a:gridCol>
                <a:gridCol w="922391">
                  <a:extLst>
                    <a:ext uri="{9D8B030D-6E8A-4147-A177-3AD203B41FA5}">
                      <a16:colId xmlns:a16="http://schemas.microsoft.com/office/drawing/2014/main" val="1176718076"/>
                    </a:ext>
                  </a:extLst>
                </a:gridCol>
                <a:gridCol w="999904">
                  <a:extLst>
                    <a:ext uri="{9D8B030D-6E8A-4147-A177-3AD203B41FA5}">
                      <a16:colId xmlns:a16="http://schemas.microsoft.com/office/drawing/2014/main" val="3075701566"/>
                    </a:ext>
                  </a:extLst>
                </a:gridCol>
                <a:gridCol w="1201434">
                  <a:extLst>
                    <a:ext uri="{9D8B030D-6E8A-4147-A177-3AD203B41FA5}">
                      <a16:colId xmlns:a16="http://schemas.microsoft.com/office/drawing/2014/main" val="310921110"/>
                    </a:ext>
                  </a:extLst>
                </a:gridCol>
                <a:gridCol w="860382">
                  <a:extLst>
                    <a:ext uri="{9D8B030D-6E8A-4147-A177-3AD203B41FA5}">
                      <a16:colId xmlns:a16="http://schemas.microsoft.com/office/drawing/2014/main" val="2865993633"/>
                    </a:ext>
                  </a:extLst>
                </a:gridCol>
                <a:gridCol w="868134">
                  <a:extLst>
                    <a:ext uri="{9D8B030D-6E8A-4147-A177-3AD203B41FA5}">
                      <a16:colId xmlns:a16="http://schemas.microsoft.com/office/drawing/2014/main" val="665575683"/>
                    </a:ext>
                  </a:extLst>
                </a:gridCol>
                <a:gridCol w="1409437">
                  <a:extLst>
                    <a:ext uri="{9D8B030D-6E8A-4147-A177-3AD203B41FA5}">
                      <a16:colId xmlns:a16="http://schemas.microsoft.com/office/drawing/2014/main" val="130983382"/>
                    </a:ext>
                  </a:extLst>
                </a:gridCol>
                <a:gridCol w="981659">
                  <a:extLst>
                    <a:ext uri="{9D8B030D-6E8A-4147-A177-3AD203B41FA5}">
                      <a16:colId xmlns:a16="http://schemas.microsoft.com/office/drawing/2014/main" val="306596760"/>
                    </a:ext>
                  </a:extLst>
                </a:gridCol>
                <a:gridCol w="981659">
                  <a:extLst>
                    <a:ext uri="{9D8B030D-6E8A-4147-A177-3AD203B41FA5}">
                      <a16:colId xmlns:a16="http://schemas.microsoft.com/office/drawing/2014/main" val="3535241348"/>
                    </a:ext>
                  </a:extLst>
                </a:gridCol>
              </a:tblGrid>
              <a:tr h="237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rPr>
                        <a:t>Science-in-Focus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E95"/>
                    </a:solidFill>
                  </a:tcPr>
                </a:tc>
                <a:tc>
                  <a:txBody>
                    <a:bodyPr/>
                    <a:lstStyle/>
                    <a:p>
                      <a:r>
                        <a:rPr lang="en-US" sz="600" b="1" dirty="0">
                          <a:solidFill>
                            <a:schemeClr val="tx1">
                              <a:lumMod val="75000"/>
                              <a:lumOff val="25000"/>
                            </a:schemeClr>
                          </a:solidFill>
                        </a:rPr>
                        <a:t>Hybrid Satellite Symposia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Hybrid Updates-in-Hematology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r>
                        <a:rPr lang="en-US" sz="600" b="1" dirty="0">
                          <a:solidFill>
                            <a:schemeClr val="tx1">
                              <a:lumMod val="75000"/>
                              <a:lumOff val="25000"/>
                            </a:schemeClr>
                          </a:solidFill>
                        </a:rPr>
                        <a:t>Lymphoid Biology and Malignancy Workshop</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4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Oral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rPr>
                        <a:t>Guidelines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17D5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Specialized Working Group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4F9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Joint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DE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Thematic Debate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D5D7"/>
                    </a:solidFill>
                  </a:tcPr>
                </a:tc>
                <a:extLst>
                  <a:ext uri="{0D108BD9-81ED-4DB2-BD59-A6C34878D82A}">
                    <a16:rowId xmlns:a16="http://schemas.microsoft.com/office/drawing/2014/main" val="436347854"/>
                  </a:ext>
                </a:extLst>
              </a:tr>
            </a:tbl>
          </a:graphicData>
        </a:graphic>
      </p:graphicFrame>
      <p:sp>
        <p:nvSpPr>
          <p:cNvPr id="23" name="TextBox 22">
            <a:extLst>
              <a:ext uri="{FF2B5EF4-FFF2-40B4-BE49-F238E27FC236}">
                <a16:creationId xmlns:a16="http://schemas.microsoft.com/office/drawing/2014/main" id="{3AA0E3A3-E79A-B3BD-4971-B767EA308540}"/>
              </a:ext>
            </a:extLst>
          </p:cNvPr>
          <p:cNvSpPr txBox="1"/>
          <p:nvPr/>
        </p:nvSpPr>
        <p:spPr>
          <a:xfrm>
            <a:off x="650929" y="6447295"/>
            <a:ext cx="245260" cy="123111"/>
          </a:xfrm>
          <a:prstGeom prst="rect">
            <a:avLst/>
          </a:prstGeom>
          <a:noFill/>
        </p:spPr>
        <p:txBody>
          <a:bodyPr wrap="none" lIns="0" tIns="0" rIns="0" bIns="0" rtlCol="0">
            <a:spAutoFit/>
          </a:bodyPr>
          <a:lstStyle/>
          <a:p>
            <a:r>
              <a:rPr lang="en-US" sz="800" b="1" dirty="0"/>
              <a:t>KEY:</a:t>
            </a:r>
          </a:p>
        </p:txBody>
      </p:sp>
      <p:graphicFrame>
        <p:nvGraphicFramePr>
          <p:cNvPr id="25" name="Table 25">
            <a:extLst>
              <a:ext uri="{FF2B5EF4-FFF2-40B4-BE49-F238E27FC236}">
                <a16:creationId xmlns:a16="http://schemas.microsoft.com/office/drawing/2014/main" id="{C5874BBC-7170-13D3-FD77-DD1FDB99042F}"/>
              </a:ext>
            </a:extLst>
          </p:cNvPr>
          <p:cNvGraphicFramePr>
            <a:graphicFrameLocks noGrp="1"/>
          </p:cNvGraphicFramePr>
          <p:nvPr>
            <p:extLst>
              <p:ext uri="{D42A27DB-BD31-4B8C-83A1-F6EECF244321}">
                <p14:modId xmlns:p14="http://schemas.microsoft.com/office/powerpoint/2010/main" val="1181699916"/>
              </p:ext>
            </p:extLst>
          </p:nvPr>
        </p:nvGraphicFramePr>
        <p:xfrm>
          <a:off x="571499" y="1139125"/>
          <a:ext cx="11045950" cy="5213576"/>
        </p:xfrm>
        <a:graphic>
          <a:graphicData uri="http://schemas.openxmlformats.org/drawingml/2006/table">
            <a:tbl>
              <a:tblPr firstRow="1" bandRow="1">
                <a:tableStyleId>{5C22544A-7EE6-4342-B048-85BDC9FD1C3A}</a:tableStyleId>
              </a:tblPr>
              <a:tblGrid>
                <a:gridCol w="596218">
                  <a:extLst>
                    <a:ext uri="{9D8B030D-6E8A-4147-A177-3AD203B41FA5}">
                      <a16:colId xmlns:a16="http://schemas.microsoft.com/office/drawing/2014/main" val="2300758450"/>
                    </a:ext>
                  </a:extLst>
                </a:gridCol>
                <a:gridCol w="1741622">
                  <a:extLst>
                    <a:ext uri="{9D8B030D-6E8A-4147-A177-3AD203B41FA5}">
                      <a16:colId xmlns:a16="http://schemas.microsoft.com/office/drawing/2014/main" val="557938280"/>
                    </a:ext>
                  </a:extLst>
                </a:gridCol>
                <a:gridCol w="1741622">
                  <a:extLst>
                    <a:ext uri="{9D8B030D-6E8A-4147-A177-3AD203B41FA5}">
                      <a16:colId xmlns:a16="http://schemas.microsoft.com/office/drawing/2014/main" val="1834563697"/>
                    </a:ext>
                  </a:extLst>
                </a:gridCol>
                <a:gridCol w="1741622">
                  <a:extLst>
                    <a:ext uri="{9D8B030D-6E8A-4147-A177-3AD203B41FA5}">
                      <a16:colId xmlns:a16="http://schemas.microsoft.com/office/drawing/2014/main" val="919505595"/>
                    </a:ext>
                  </a:extLst>
                </a:gridCol>
                <a:gridCol w="1741622">
                  <a:extLst>
                    <a:ext uri="{9D8B030D-6E8A-4147-A177-3AD203B41FA5}">
                      <a16:colId xmlns:a16="http://schemas.microsoft.com/office/drawing/2014/main" val="3433176807"/>
                    </a:ext>
                  </a:extLst>
                </a:gridCol>
                <a:gridCol w="1741622">
                  <a:extLst>
                    <a:ext uri="{9D8B030D-6E8A-4147-A177-3AD203B41FA5}">
                      <a16:colId xmlns:a16="http://schemas.microsoft.com/office/drawing/2014/main" val="2393009577"/>
                    </a:ext>
                  </a:extLst>
                </a:gridCol>
                <a:gridCol w="1741622">
                  <a:extLst>
                    <a:ext uri="{9D8B030D-6E8A-4147-A177-3AD203B41FA5}">
                      <a16:colId xmlns:a16="http://schemas.microsoft.com/office/drawing/2014/main" val="421929572"/>
                    </a:ext>
                  </a:extLst>
                </a:gridCol>
              </a:tblGrid>
              <a:tr h="343184">
                <a:tc>
                  <a:txBody>
                    <a:bodyPr/>
                    <a:lstStyle/>
                    <a:p>
                      <a:pPr algn="ctr"/>
                      <a:endParaRPr lang="en-US" sz="1000" dirty="0"/>
                    </a:p>
                  </a:txBody>
                  <a:tcPr anchor="ctr">
                    <a:lnR w="12700" cap="flat" cmpd="sng" algn="ctr">
                      <a:solidFill>
                        <a:schemeClr val="bg1">
                          <a:lumMod val="95000"/>
                        </a:schemeClr>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HALL 3.2</a:t>
                      </a: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1000" dirty="0"/>
                        <a:t>HALL 3.3</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1000" dirty="0"/>
                        <a:t>ILLUSION</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1000" dirty="0"/>
                        <a:t>FANTASIE</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1000" dirty="0"/>
                        <a:t>SPEKTRUM</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marL="0" algn="ctr" defTabSz="914400" rtl="0" eaLnBrk="1" latinLnBrk="0" hangingPunct="1"/>
                      <a:r>
                        <a:rPr lang="en-US" sz="1000" b="1" kern="1200" dirty="0">
                          <a:solidFill>
                            <a:schemeClr val="lt1"/>
                          </a:solidFill>
                          <a:latin typeface="+mn-lt"/>
                          <a:ea typeface="+mn-ea"/>
                          <a:cs typeface="+mn-cs"/>
                        </a:rPr>
                        <a:t>VIRTUAL ROOM 1</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17585576"/>
                  </a:ext>
                </a:extLst>
              </a:tr>
              <a:tr h="624449">
                <a:tc>
                  <a:txBody>
                    <a:bodyPr/>
                    <a:lstStyle/>
                    <a:p>
                      <a:pPr algn="ctr"/>
                      <a:r>
                        <a:rPr lang="en-US" sz="1000" dirty="0"/>
                        <a:t>08:00</a:t>
                      </a:r>
                    </a:p>
                  </a:txBody>
                  <a:tcPr anchor="ctr">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08:30 - 09:30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S262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Infections in hematology: COVID-19 and influenza in patients with hematological malignancies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4F9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bg1"/>
                          </a:solidFill>
                          <a:effectLst/>
                          <a:latin typeface="+mn-lt"/>
                          <a:ea typeface="+mn-ea"/>
                          <a:cs typeface="+mn-cs"/>
                        </a:rPr>
                        <a:t>08:00 - 08:45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bg1"/>
                          </a:solidFill>
                          <a:effectLst/>
                          <a:latin typeface="+mn-lt"/>
                          <a:ea typeface="+mn-ea"/>
                          <a:cs typeface="+mn-cs"/>
                        </a:rPr>
                        <a:t>S572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bg1"/>
                          </a:solidFill>
                          <a:effectLst/>
                          <a:latin typeface="+mn-lt"/>
                          <a:ea typeface="+mn-ea"/>
                          <a:cs typeface="+mn-cs"/>
                        </a:rPr>
                        <a:t>Guidelines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1" kern="1200" dirty="0">
                        <a:solidFill>
                          <a:schemeClr val="bg1"/>
                        </a:solidFill>
                        <a:effectLst/>
                        <a:latin typeface="+mn-lt"/>
                        <a:ea typeface="+mn-ea"/>
                        <a:cs typeface="+mn-cs"/>
                      </a:endParaRPr>
                    </a:p>
                    <a:p>
                      <a:pPr algn="l"/>
                      <a:endParaRPr lang="en-US" sz="700" dirty="0">
                        <a:solidFill>
                          <a:schemeClr val="bg1"/>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A17D5E"/>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08:30 - 09:30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S269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Quality of life and symptoms: Frontiers in the use of patient-reported outcomes in clinical practice and clinical research</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4F9D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08:30 - 09:30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S214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EHA-EBMT Joint Symposium: Transplantation vs. gene therapy for sickle cell disease (SCD)</a:t>
                      </a:r>
                      <a:endParaRPr lang="en-US" sz="700" b="1" kern="1200" noProof="0" dirty="0">
                        <a:solidFill>
                          <a:schemeClr val="tx1">
                            <a:lumMod val="75000"/>
                            <a:lumOff val="25000"/>
                          </a:schemeClr>
                        </a:solidFill>
                        <a:effectLst/>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2DEEC"/>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Arial"/>
                          <a:ea typeface="+mn-ea"/>
                          <a:cs typeface="+mn-cs"/>
                        </a:rPr>
                        <a:t>08:30 - 09:30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bg1"/>
                          </a:solidFill>
                          <a:effectLst/>
                          <a:latin typeface="+mn-lt"/>
                          <a:ea typeface="+mn-ea"/>
                          <a:cs typeface="+mn-cs"/>
                        </a:rPr>
                        <a:t>S125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bg1"/>
                          </a:solidFill>
                          <a:effectLst/>
                          <a:latin typeface="+mn-lt"/>
                          <a:ea typeface="+mn-ea"/>
                          <a:cs typeface="+mn-cs"/>
                        </a:rPr>
                        <a:t>New partners: The microbiome and hematopoietic cells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9E95"/>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Arial"/>
                          <a:ea typeface="+mn-ea"/>
                          <a:cs typeface="+mn-cs"/>
                        </a:rPr>
                        <a:t>08:30 - 09:30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bg1"/>
                          </a:solidFill>
                          <a:effectLst/>
                          <a:latin typeface="+mn-lt"/>
                          <a:ea typeface="+mn-ea"/>
                          <a:cs typeface="+mn-cs"/>
                        </a:rPr>
                        <a:t>S128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bg1"/>
                          </a:solidFill>
                          <a:effectLst/>
                          <a:latin typeface="+mn-lt"/>
                          <a:ea typeface="+mn-ea"/>
                          <a:cs typeface="+mn-cs"/>
                        </a:rPr>
                        <a:t>RNA alterations in leukemia</a:t>
                      </a:r>
                    </a:p>
                  </a:txBody>
                  <a:tcPr marL="45720" marR="45720" anchor="ctr">
                    <a:lnL w="12700" cap="flat" cmpd="sng" algn="ctr">
                      <a:solidFill>
                        <a:schemeClr val="bg1">
                          <a:lumMod val="85000"/>
                        </a:schemeClr>
                      </a:solidFill>
                      <a:prstDash val="solid"/>
                      <a:round/>
                      <a:headEnd type="none" w="med" len="med"/>
                      <a:tailEnd type="none" w="med" len="med"/>
                    </a:lnL>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9E95"/>
                    </a:solidFill>
                  </a:tcPr>
                </a:tc>
                <a:extLst>
                  <a:ext uri="{0D108BD9-81ED-4DB2-BD59-A6C34878D82A}">
                    <a16:rowId xmlns:a16="http://schemas.microsoft.com/office/drawing/2014/main" val="57894307"/>
                  </a:ext>
                </a:extLst>
              </a:tr>
              <a:tr h="624449">
                <a:tc>
                  <a:txBody>
                    <a:bodyPr/>
                    <a:lstStyle/>
                    <a:p>
                      <a:pPr algn="ctr"/>
                      <a:r>
                        <a:rPr lang="en-US" sz="1000" dirty="0"/>
                        <a:t>09:00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bg1"/>
                          </a:solidFill>
                          <a:effectLst/>
                          <a:latin typeface="+mn-lt"/>
                          <a:ea typeface="+mn-ea"/>
                          <a:cs typeface="+mn-cs"/>
                        </a:rPr>
                        <a:t>08:45 - 09:30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bg1"/>
                          </a:solidFill>
                          <a:effectLst/>
                          <a:latin typeface="+mn-lt"/>
                          <a:ea typeface="+mn-ea"/>
                          <a:cs typeface="+mn-cs"/>
                        </a:rPr>
                        <a:t>S573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bg1"/>
                          </a:solidFill>
                          <a:effectLst/>
                          <a:latin typeface="+mn-lt"/>
                          <a:ea typeface="+mn-ea"/>
                          <a:cs typeface="+mn-cs"/>
                        </a:rPr>
                        <a:t>Guidelines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1" kern="1200" dirty="0">
                        <a:solidFill>
                          <a:schemeClr val="bg1"/>
                        </a:solidFill>
                        <a:effectLst/>
                        <a:latin typeface="+mn-lt"/>
                        <a:ea typeface="+mn-ea"/>
                        <a:cs typeface="+mn-cs"/>
                      </a:endParaRPr>
                    </a:p>
                    <a:p>
                      <a:pPr algn="l"/>
                      <a:endParaRPr lang="en-US" sz="700" dirty="0">
                        <a:solidFill>
                          <a:schemeClr val="bg1"/>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A17D5E"/>
                    </a:solid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07153580"/>
                  </a:ext>
                </a:extLst>
              </a:tr>
              <a:tr h="624449">
                <a:tc>
                  <a:txBody>
                    <a:bodyPr/>
                    <a:lstStyle/>
                    <a:p>
                      <a:pPr algn="ctr"/>
                      <a:r>
                        <a:rPr lang="en-US" sz="1000" dirty="0"/>
                        <a:t>10:00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09:45 - 10:45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S258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European Scientific Foundation for Laboratory </a:t>
                      </a:r>
                      <a:r>
                        <a:rPr lang="en-US" sz="700" b="1" kern="1200" dirty="0" err="1">
                          <a:solidFill>
                            <a:schemeClr val="tx1">
                              <a:lumMod val="75000"/>
                              <a:lumOff val="25000"/>
                            </a:schemeClr>
                          </a:solidFill>
                          <a:effectLst/>
                          <a:latin typeface="+mn-lt"/>
                          <a:ea typeface="+mn-ea"/>
                          <a:cs typeface="+mn-cs"/>
                        </a:rPr>
                        <a:t>Hemato</a:t>
                      </a:r>
                      <a:r>
                        <a:rPr lang="en-US" sz="700" b="1" kern="1200" dirty="0">
                          <a:solidFill>
                            <a:schemeClr val="tx1">
                              <a:lumMod val="75000"/>
                              <a:lumOff val="25000"/>
                            </a:schemeClr>
                          </a:solidFill>
                          <a:effectLst/>
                          <a:latin typeface="+mn-lt"/>
                          <a:ea typeface="+mn-ea"/>
                          <a:cs typeface="+mn-cs"/>
                        </a:rPr>
                        <a:t> Oncology (ESLHO)</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4F9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bg1"/>
                          </a:solidFill>
                          <a:effectLst/>
                          <a:latin typeface="+mn-lt"/>
                          <a:ea typeface="+mn-ea"/>
                          <a:cs typeface="+mn-cs"/>
                        </a:rPr>
                        <a:t>09:45 - 10:30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bg1"/>
                          </a:solidFill>
                          <a:effectLst/>
                          <a:latin typeface="+mn-lt"/>
                          <a:ea typeface="+mn-ea"/>
                          <a:cs typeface="+mn-cs"/>
                        </a:rPr>
                        <a:t>S574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bg1"/>
                          </a:solidFill>
                          <a:effectLst/>
                          <a:latin typeface="+mn-lt"/>
                          <a:ea typeface="+mn-ea"/>
                          <a:cs typeface="+mn-cs"/>
                        </a:rPr>
                        <a:t>Guidelines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1" kern="1200" dirty="0">
                        <a:solidFill>
                          <a:schemeClr val="bg1"/>
                        </a:solidFill>
                        <a:effectLst/>
                        <a:latin typeface="+mn-lt"/>
                        <a:ea typeface="+mn-ea"/>
                        <a:cs typeface="+mn-cs"/>
                      </a:endParaRPr>
                    </a:p>
                    <a:p>
                      <a:pPr algn="l"/>
                      <a:endParaRPr lang="en-US" sz="700" dirty="0">
                        <a:solidFill>
                          <a:schemeClr val="bg1"/>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A17D5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09:45 - 10:45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S271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Stem cells: Clonal and mutational dynamics of hematopoietic stem cells</a:t>
                      </a:r>
                      <a:endParaRPr lang="en-US" sz="700" b="1" kern="1200" noProof="0" dirty="0">
                        <a:solidFill>
                          <a:schemeClr val="tx1">
                            <a:lumMod val="75000"/>
                            <a:lumOff val="25000"/>
                          </a:schemeClr>
                        </a:solidFill>
                        <a:effectLst/>
                        <a:latin typeface="+mn-lt"/>
                        <a:ea typeface="+mn-ea"/>
                        <a:cs typeface="+mn-cs"/>
                      </a:endParaRPr>
                    </a:p>
                    <a:p>
                      <a:pPr algn="l"/>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4F9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09:45 - 10:45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S210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EHA-ASH Joint Symposium: Lymphoma: the way forward</a:t>
                      </a:r>
                      <a:endParaRPr lang="en-US" sz="700" b="1" kern="1200" noProof="0" dirty="0">
                        <a:solidFill>
                          <a:schemeClr val="tx1">
                            <a:lumMod val="75000"/>
                            <a:lumOff val="25000"/>
                          </a:schemeClr>
                        </a:solidFill>
                        <a:effectLst/>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2DE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09:45 - 10:45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S555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Should BTK inhibitors be used in 1st line treatment in MCL?</a:t>
                      </a:r>
                      <a:endParaRPr lang="en-US" sz="700" b="1" kern="1200" noProof="0" dirty="0">
                        <a:solidFill>
                          <a:schemeClr val="tx1">
                            <a:lumMod val="75000"/>
                            <a:lumOff val="25000"/>
                          </a:schemeClr>
                        </a:solidFill>
                        <a:effectLst/>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7D5D7"/>
                    </a:solidFill>
                  </a:tcPr>
                </a:tc>
                <a:tc>
                  <a:txBody>
                    <a:bodyPr/>
                    <a:lstStyle/>
                    <a:p>
                      <a:pPr algn="l"/>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867897863"/>
                  </a:ext>
                </a:extLst>
              </a:tr>
              <a:tr h="517836">
                <a:tc>
                  <a:txBody>
                    <a:bodyPr/>
                    <a:lstStyle/>
                    <a:p>
                      <a:pPr algn="ctr"/>
                      <a:r>
                        <a:rPr lang="en-US" sz="1000" dirty="0"/>
                        <a:t>11:00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bg1"/>
                          </a:solidFill>
                          <a:effectLst/>
                          <a:latin typeface="+mn-lt"/>
                          <a:ea typeface="+mn-ea"/>
                          <a:cs typeface="+mn-cs"/>
                        </a:rPr>
                        <a:t>010:30 - 11:15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bg1"/>
                          </a:solidFill>
                          <a:effectLst/>
                          <a:latin typeface="+mn-lt"/>
                          <a:ea typeface="+mn-ea"/>
                          <a:cs typeface="+mn-cs"/>
                        </a:rPr>
                        <a:t>S575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bg1"/>
                          </a:solidFill>
                          <a:effectLst/>
                          <a:latin typeface="+mn-lt"/>
                          <a:ea typeface="+mn-ea"/>
                          <a:cs typeface="+mn-cs"/>
                        </a:rPr>
                        <a:t>Guidelines session</a:t>
                      </a:r>
                    </a:p>
                    <a:p>
                      <a:pPr algn="ctr"/>
                      <a:endParaRPr lang="en-US" sz="700" dirty="0">
                        <a:solidFill>
                          <a:schemeClr val="bg1"/>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A17D5E"/>
                    </a:solid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313433915"/>
                  </a:ext>
                </a:extLst>
              </a:tr>
              <a:tr h="309714">
                <a:tc>
                  <a:txBody>
                    <a:bodyPr/>
                    <a:lstStyle/>
                    <a:p>
                      <a:pPr algn="ctr"/>
                      <a:r>
                        <a:rPr lang="en-US" sz="1000" dirty="0"/>
                        <a:t>12:00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11:30 - 12:45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S418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11:30 - 12:45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S419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11:30 - 12:45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S420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743890350"/>
                  </a:ext>
                </a:extLst>
              </a:tr>
              <a:tr h="309714">
                <a:tc>
                  <a:txBody>
                    <a:bodyPr/>
                    <a:lstStyle/>
                    <a:p>
                      <a:pPr algn="ctr"/>
                      <a:r>
                        <a:rPr lang="en-US" sz="1000" dirty="0"/>
                        <a:t>13:00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85509024"/>
                  </a:ext>
                </a:extLst>
              </a:tr>
              <a:tr h="309714">
                <a:tc>
                  <a:txBody>
                    <a:bodyPr/>
                    <a:lstStyle/>
                    <a:p>
                      <a:pPr algn="ctr"/>
                      <a:r>
                        <a:rPr lang="en-US" sz="1000" dirty="0"/>
                        <a:t>14:00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23463633"/>
                  </a:ext>
                </a:extLst>
              </a:tr>
              <a:tr h="309714">
                <a:tc>
                  <a:txBody>
                    <a:bodyPr/>
                    <a:lstStyle/>
                    <a:p>
                      <a:pPr algn="ctr"/>
                      <a:r>
                        <a:rPr lang="en-US" sz="1000" dirty="0"/>
                        <a:t>15:00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0252184"/>
                  </a:ext>
                </a:extLst>
              </a:tr>
              <a:tr h="309714">
                <a:tc>
                  <a:txBody>
                    <a:bodyPr/>
                    <a:lstStyle/>
                    <a:p>
                      <a:pPr algn="ctr"/>
                      <a:r>
                        <a:rPr lang="en-US" sz="1000" dirty="0"/>
                        <a:t>16:00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89076433"/>
                  </a:ext>
                </a:extLst>
              </a:tr>
              <a:tr h="309714">
                <a:tc>
                  <a:txBody>
                    <a:bodyPr/>
                    <a:lstStyle/>
                    <a:p>
                      <a:pPr algn="ctr"/>
                      <a:r>
                        <a:rPr lang="en-US" sz="1000" dirty="0"/>
                        <a:t>17:00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16:30 - 17:45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S428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16:30 - 17:45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S429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16:30 - 17:45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S430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16777417"/>
                  </a:ext>
                </a:extLst>
              </a:tr>
              <a:tr h="309714">
                <a:tc>
                  <a:txBody>
                    <a:bodyPr/>
                    <a:lstStyle/>
                    <a:p>
                      <a:pPr algn="ctr"/>
                      <a:r>
                        <a:rPr lang="en-US" sz="1000" dirty="0"/>
                        <a:t>18:00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18:00 – 19:30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HUiH9006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Novartis: Hybrid Updates-in-Hematology</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18:00 – 19:30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HUiH9007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err="1">
                          <a:solidFill>
                            <a:schemeClr val="tx1">
                              <a:lumMod val="75000"/>
                              <a:lumOff val="25000"/>
                            </a:schemeClr>
                          </a:solidFill>
                          <a:effectLst/>
                          <a:latin typeface="+mn-lt"/>
                          <a:ea typeface="+mn-ea"/>
                          <a:cs typeface="+mn-cs"/>
                        </a:rPr>
                        <a:t>Menarini</a:t>
                      </a:r>
                      <a:r>
                        <a:rPr lang="en-US" sz="700" b="1" kern="1200" dirty="0">
                          <a:solidFill>
                            <a:schemeClr val="tx1">
                              <a:lumMod val="75000"/>
                              <a:lumOff val="25000"/>
                            </a:schemeClr>
                          </a:solidFill>
                          <a:effectLst/>
                          <a:latin typeface="+mn-lt"/>
                          <a:ea typeface="+mn-ea"/>
                          <a:cs typeface="+mn-cs"/>
                        </a:rPr>
                        <a:t> </a:t>
                      </a:r>
                      <a:r>
                        <a:rPr lang="en-US" sz="700" b="1" kern="1200" dirty="0" err="1">
                          <a:solidFill>
                            <a:schemeClr val="tx1">
                              <a:lumMod val="75000"/>
                              <a:lumOff val="25000"/>
                            </a:schemeClr>
                          </a:solidFill>
                          <a:effectLst/>
                          <a:latin typeface="+mn-lt"/>
                          <a:ea typeface="+mn-ea"/>
                          <a:cs typeface="+mn-cs"/>
                        </a:rPr>
                        <a:t>Stemline</a:t>
                      </a:r>
                      <a:r>
                        <a:rPr lang="en-US" sz="700" b="1" kern="1200" dirty="0">
                          <a:solidFill>
                            <a:schemeClr val="tx1">
                              <a:lumMod val="75000"/>
                              <a:lumOff val="25000"/>
                            </a:schemeClr>
                          </a:solidFill>
                          <a:effectLst/>
                          <a:latin typeface="+mn-lt"/>
                          <a:ea typeface="+mn-ea"/>
                          <a:cs typeface="+mn-cs"/>
                        </a:rPr>
                        <a:t>: Hybrid Updates-in-Hematology</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18:00 – 19:30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HUiH9008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Swedish Orphan </a:t>
                      </a:r>
                      <a:r>
                        <a:rPr lang="en-US" sz="700" b="1" kern="1200" dirty="0" err="1">
                          <a:solidFill>
                            <a:schemeClr val="tx1">
                              <a:lumMod val="75000"/>
                              <a:lumOff val="25000"/>
                            </a:schemeClr>
                          </a:solidFill>
                          <a:effectLst/>
                          <a:latin typeface="+mn-lt"/>
                          <a:ea typeface="+mn-ea"/>
                          <a:cs typeface="+mn-cs"/>
                        </a:rPr>
                        <a:t>Biovitrum</a:t>
                      </a:r>
                      <a:r>
                        <a:rPr lang="en-US" sz="700" b="1" kern="1200" dirty="0">
                          <a:solidFill>
                            <a:schemeClr val="tx1">
                              <a:lumMod val="75000"/>
                              <a:lumOff val="25000"/>
                            </a:schemeClr>
                          </a:solidFill>
                          <a:effectLst/>
                          <a:latin typeface="+mn-lt"/>
                          <a:ea typeface="+mn-ea"/>
                          <a:cs typeface="+mn-cs"/>
                        </a:rPr>
                        <a:t>: Hybrid Updates-in-Hematology</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rgbClr val="FFFDD1"/>
                    </a:solidFill>
                  </a:tcPr>
                </a:tc>
                <a:tc>
                  <a:txBody>
                    <a:bodyPr/>
                    <a:lstStyle/>
                    <a:p>
                      <a:pPr algn="ctr"/>
                      <a:endParaRPr lang="en-US" sz="700"/>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101176810"/>
                  </a:ext>
                </a:extLst>
              </a:tr>
              <a:tr h="309714">
                <a:tc>
                  <a:txBody>
                    <a:bodyPr/>
                    <a:lstStyle/>
                    <a:p>
                      <a:pPr algn="ctr"/>
                      <a:r>
                        <a:rPr lang="en-US" sz="1000" dirty="0"/>
                        <a:t>19:00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656686887"/>
                  </a:ext>
                </a:extLst>
              </a:tr>
            </a:tbl>
          </a:graphicData>
        </a:graphic>
      </p:graphicFrame>
    </p:spTree>
    <p:extLst>
      <p:ext uri="{BB962C8B-B14F-4D97-AF65-F5344CB8AC3E}">
        <p14:creationId xmlns:p14="http://schemas.microsoft.com/office/powerpoint/2010/main" val="419729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7823B0-630E-144D-E6A8-FCE6DFA9BF30}"/>
              </a:ext>
            </a:extLst>
          </p:cNvPr>
          <p:cNvSpPr>
            <a:spLocks noGrp="1"/>
          </p:cNvSpPr>
          <p:nvPr>
            <p:ph type="body" sz="quarter" idx="13"/>
          </p:nvPr>
        </p:nvSpPr>
        <p:spPr/>
        <p:txBody>
          <a:bodyPr/>
          <a:lstStyle/>
          <a:p>
            <a:r>
              <a:rPr lang="en-US" sz="2400" dirty="0"/>
              <a:t>EHA 2023 – Sunday June 11</a:t>
            </a:r>
            <a:r>
              <a:rPr lang="en-US" sz="2400" baseline="30000" dirty="0"/>
              <a:t>th</a:t>
            </a:r>
            <a:r>
              <a:rPr lang="en-US" sz="2400" dirty="0"/>
              <a:t>, 2023</a:t>
            </a:r>
          </a:p>
        </p:txBody>
      </p:sp>
      <p:graphicFrame>
        <p:nvGraphicFramePr>
          <p:cNvPr id="4" name="Table 4">
            <a:extLst>
              <a:ext uri="{FF2B5EF4-FFF2-40B4-BE49-F238E27FC236}">
                <a16:creationId xmlns:a16="http://schemas.microsoft.com/office/drawing/2014/main" id="{A8D34395-7D31-69BC-7122-B74887D5AA89}"/>
              </a:ext>
            </a:extLst>
          </p:cNvPr>
          <p:cNvGraphicFramePr>
            <a:graphicFrameLocks noGrp="1"/>
          </p:cNvGraphicFramePr>
          <p:nvPr/>
        </p:nvGraphicFramePr>
        <p:xfrm>
          <a:off x="981125" y="6389072"/>
          <a:ext cx="10241280" cy="274320"/>
        </p:xfrm>
        <a:graphic>
          <a:graphicData uri="http://schemas.openxmlformats.org/drawingml/2006/table">
            <a:tbl>
              <a:tblPr firstRow="1" bandRow="1">
                <a:tableStyleId>{5C22544A-7EE6-4342-B048-85BDC9FD1C3A}</a:tableStyleId>
              </a:tblPr>
              <a:tblGrid>
                <a:gridCol w="1024128">
                  <a:extLst>
                    <a:ext uri="{9D8B030D-6E8A-4147-A177-3AD203B41FA5}">
                      <a16:colId xmlns:a16="http://schemas.microsoft.com/office/drawing/2014/main" val="1056657819"/>
                    </a:ext>
                  </a:extLst>
                </a:gridCol>
                <a:gridCol w="1024128">
                  <a:extLst>
                    <a:ext uri="{9D8B030D-6E8A-4147-A177-3AD203B41FA5}">
                      <a16:colId xmlns:a16="http://schemas.microsoft.com/office/drawing/2014/main" val="854553232"/>
                    </a:ext>
                  </a:extLst>
                </a:gridCol>
                <a:gridCol w="1024128">
                  <a:extLst>
                    <a:ext uri="{9D8B030D-6E8A-4147-A177-3AD203B41FA5}">
                      <a16:colId xmlns:a16="http://schemas.microsoft.com/office/drawing/2014/main" val="1176718076"/>
                    </a:ext>
                  </a:extLst>
                </a:gridCol>
                <a:gridCol w="1024128">
                  <a:extLst>
                    <a:ext uri="{9D8B030D-6E8A-4147-A177-3AD203B41FA5}">
                      <a16:colId xmlns:a16="http://schemas.microsoft.com/office/drawing/2014/main" val="310921110"/>
                    </a:ext>
                  </a:extLst>
                </a:gridCol>
                <a:gridCol w="1024128">
                  <a:extLst>
                    <a:ext uri="{9D8B030D-6E8A-4147-A177-3AD203B41FA5}">
                      <a16:colId xmlns:a16="http://schemas.microsoft.com/office/drawing/2014/main" val="458083504"/>
                    </a:ext>
                  </a:extLst>
                </a:gridCol>
                <a:gridCol w="1024128">
                  <a:extLst>
                    <a:ext uri="{9D8B030D-6E8A-4147-A177-3AD203B41FA5}">
                      <a16:colId xmlns:a16="http://schemas.microsoft.com/office/drawing/2014/main" val="3241555015"/>
                    </a:ext>
                  </a:extLst>
                </a:gridCol>
                <a:gridCol w="1024128">
                  <a:extLst>
                    <a:ext uri="{9D8B030D-6E8A-4147-A177-3AD203B41FA5}">
                      <a16:colId xmlns:a16="http://schemas.microsoft.com/office/drawing/2014/main" val="2865993633"/>
                    </a:ext>
                  </a:extLst>
                </a:gridCol>
                <a:gridCol w="1024128">
                  <a:extLst>
                    <a:ext uri="{9D8B030D-6E8A-4147-A177-3AD203B41FA5}">
                      <a16:colId xmlns:a16="http://schemas.microsoft.com/office/drawing/2014/main" val="3754254333"/>
                    </a:ext>
                  </a:extLst>
                </a:gridCol>
                <a:gridCol w="1024128">
                  <a:extLst>
                    <a:ext uri="{9D8B030D-6E8A-4147-A177-3AD203B41FA5}">
                      <a16:colId xmlns:a16="http://schemas.microsoft.com/office/drawing/2014/main" val="665575683"/>
                    </a:ext>
                  </a:extLst>
                </a:gridCol>
                <a:gridCol w="1024128">
                  <a:extLst>
                    <a:ext uri="{9D8B030D-6E8A-4147-A177-3AD203B41FA5}">
                      <a16:colId xmlns:a16="http://schemas.microsoft.com/office/drawing/2014/main" val="2651911431"/>
                    </a:ext>
                  </a:extLst>
                </a:gridCol>
              </a:tblGrid>
              <a:tr h="237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Education Session</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9C7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rPr>
                        <a:t>Science-in-Focus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E9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Specialized Working Group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4F9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EHA-ISLK Laboratory Diagnosis Workshop</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A4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rPr>
                        <a:t>Plenary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151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Oral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rPr>
                        <a:t>EHA-HARMONY: Big Data Hematology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33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rPr>
                        <a:t>Topics-in-Focus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Joint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DEEC"/>
                    </a:solidFill>
                  </a:tcPr>
                </a:tc>
                <a:tc>
                  <a:txBody>
                    <a:bodyPr/>
                    <a:lstStyle/>
                    <a:p>
                      <a:r>
                        <a:rPr lang="en-US" sz="600" b="1" dirty="0" err="1">
                          <a:solidFill>
                            <a:schemeClr val="tx1">
                              <a:lumMod val="75000"/>
                              <a:lumOff val="25000"/>
                            </a:schemeClr>
                          </a:solidFill>
                        </a:rPr>
                        <a:t>YoungEHA</a:t>
                      </a:r>
                      <a:r>
                        <a:rPr lang="en-US" sz="600" b="1" dirty="0">
                          <a:solidFill>
                            <a:schemeClr val="tx1">
                              <a:lumMod val="75000"/>
                              <a:lumOff val="25000"/>
                            </a:schemeClr>
                          </a:solidFill>
                        </a:rPr>
                        <a:t> Research Meeting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DA82"/>
                    </a:solidFill>
                  </a:tcPr>
                </a:tc>
                <a:extLst>
                  <a:ext uri="{0D108BD9-81ED-4DB2-BD59-A6C34878D82A}">
                    <a16:rowId xmlns:a16="http://schemas.microsoft.com/office/drawing/2014/main" val="436347854"/>
                  </a:ext>
                </a:extLst>
              </a:tr>
            </a:tbl>
          </a:graphicData>
        </a:graphic>
      </p:graphicFrame>
      <p:sp>
        <p:nvSpPr>
          <p:cNvPr id="23" name="TextBox 22">
            <a:extLst>
              <a:ext uri="{FF2B5EF4-FFF2-40B4-BE49-F238E27FC236}">
                <a16:creationId xmlns:a16="http://schemas.microsoft.com/office/drawing/2014/main" id="{3AA0E3A3-E79A-B3BD-4971-B767EA308540}"/>
              </a:ext>
            </a:extLst>
          </p:cNvPr>
          <p:cNvSpPr txBox="1"/>
          <p:nvPr/>
        </p:nvSpPr>
        <p:spPr>
          <a:xfrm>
            <a:off x="650929" y="6447295"/>
            <a:ext cx="245260" cy="123111"/>
          </a:xfrm>
          <a:prstGeom prst="rect">
            <a:avLst/>
          </a:prstGeom>
          <a:noFill/>
        </p:spPr>
        <p:txBody>
          <a:bodyPr wrap="none" lIns="0" tIns="0" rIns="0" bIns="0" rtlCol="0">
            <a:spAutoFit/>
          </a:bodyPr>
          <a:lstStyle/>
          <a:p>
            <a:r>
              <a:rPr lang="en-US" sz="800" b="1" dirty="0"/>
              <a:t>KEY:</a:t>
            </a:r>
          </a:p>
        </p:txBody>
      </p:sp>
      <p:graphicFrame>
        <p:nvGraphicFramePr>
          <p:cNvPr id="25" name="Table 25">
            <a:extLst>
              <a:ext uri="{FF2B5EF4-FFF2-40B4-BE49-F238E27FC236}">
                <a16:creationId xmlns:a16="http://schemas.microsoft.com/office/drawing/2014/main" id="{C5874BBC-7170-13D3-FD77-DD1FDB99042F}"/>
              </a:ext>
            </a:extLst>
          </p:cNvPr>
          <p:cNvGraphicFramePr>
            <a:graphicFrameLocks noGrp="1"/>
          </p:cNvGraphicFramePr>
          <p:nvPr>
            <p:extLst>
              <p:ext uri="{D42A27DB-BD31-4B8C-83A1-F6EECF244321}">
                <p14:modId xmlns:p14="http://schemas.microsoft.com/office/powerpoint/2010/main" val="3870455386"/>
              </p:ext>
            </p:extLst>
          </p:nvPr>
        </p:nvGraphicFramePr>
        <p:xfrm>
          <a:off x="571499" y="1139125"/>
          <a:ext cx="11045955" cy="5145438"/>
        </p:xfrm>
        <a:graphic>
          <a:graphicData uri="http://schemas.openxmlformats.org/drawingml/2006/table">
            <a:tbl>
              <a:tblPr firstRow="1" bandRow="1">
                <a:tableStyleId>{5C22544A-7EE6-4342-B048-85BDC9FD1C3A}</a:tableStyleId>
              </a:tblPr>
              <a:tblGrid>
                <a:gridCol w="589743">
                  <a:extLst>
                    <a:ext uri="{9D8B030D-6E8A-4147-A177-3AD203B41FA5}">
                      <a16:colId xmlns:a16="http://schemas.microsoft.com/office/drawing/2014/main" val="2300758450"/>
                    </a:ext>
                  </a:extLst>
                </a:gridCol>
                <a:gridCol w="871351">
                  <a:extLst>
                    <a:ext uri="{9D8B030D-6E8A-4147-A177-3AD203B41FA5}">
                      <a16:colId xmlns:a16="http://schemas.microsoft.com/office/drawing/2014/main" val="965174507"/>
                    </a:ext>
                  </a:extLst>
                </a:gridCol>
                <a:gridCol w="871351">
                  <a:extLst>
                    <a:ext uri="{9D8B030D-6E8A-4147-A177-3AD203B41FA5}">
                      <a16:colId xmlns:a16="http://schemas.microsoft.com/office/drawing/2014/main" val="1365290413"/>
                    </a:ext>
                  </a:extLst>
                </a:gridCol>
                <a:gridCol w="871351">
                  <a:extLst>
                    <a:ext uri="{9D8B030D-6E8A-4147-A177-3AD203B41FA5}">
                      <a16:colId xmlns:a16="http://schemas.microsoft.com/office/drawing/2014/main" val="283986013"/>
                    </a:ext>
                  </a:extLst>
                </a:gridCol>
                <a:gridCol w="871351">
                  <a:extLst>
                    <a:ext uri="{9D8B030D-6E8A-4147-A177-3AD203B41FA5}">
                      <a16:colId xmlns:a16="http://schemas.microsoft.com/office/drawing/2014/main" val="928122659"/>
                    </a:ext>
                  </a:extLst>
                </a:gridCol>
                <a:gridCol w="871351">
                  <a:extLst>
                    <a:ext uri="{9D8B030D-6E8A-4147-A177-3AD203B41FA5}">
                      <a16:colId xmlns:a16="http://schemas.microsoft.com/office/drawing/2014/main" val="377068754"/>
                    </a:ext>
                  </a:extLst>
                </a:gridCol>
                <a:gridCol w="871351">
                  <a:extLst>
                    <a:ext uri="{9D8B030D-6E8A-4147-A177-3AD203B41FA5}">
                      <a16:colId xmlns:a16="http://schemas.microsoft.com/office/drawing/2014/main" val="1039963608"/>
                    </a:ext>
                  </a:extLst>
                </a:gridCol>
                <a:gridCol w="871351">
                  <a:extLst>
                    <a:ext uri="{9D8B030D-6E8A-4147-A177-3AD203B41FA5}">
                      <a16:colId xmlns:a16="http://schemas.microsoft.com/office/drawing/2014/main" val="2660903143"/>
                    </a:ext>
                  </a:extLst>
                </a:gridCol>
                <a:gridCol w="871351">
                  <a:extLst>
                    <a:ext uri="{9D8B030D-6E8A-4147-A177-3AD203B41FA5}">
                      <a16:colId xmlns:a16="http://schemas.microsoft.com/office/drawing/2014/main" val="1309989664"/>
                    </a:ext>
                  </a:extLst>
                </a:gridCol>
                <a:gridCol w="871351">
                  <a:extLst>
                    <a:ext uri="{9D8B030D-6E8A-4147-A177-3AD203B41FA5}">
                      <a16:colId xmlns:a16="http://schemas.microsoft.com/office/drawing/2014/main" val="819905399"/>
                    </a:ext>
                  </a:extLst>
                </a:gridCol>
                <a:gridCol w="871351">
                  <a:extLst>
                    <a:ext uri="{9D8B030D-6E8A-4147-A177-3AD203B41FA5}">
                      <a16:colId xmlns:a16="http://schemas.microsoft.com/office/drawing/2014/main" val="557938280"/>
                    </a:ext>
                  </a:extLst>
                </a:gridCol>
                <a:gridCol w="871351">
                  <a:extLst>
                    <a:ext uri="{9D8B030D-6E8A-4147-A177-3AD203B41FA5}">
                      <a16:colId xmlns:a16="http://schemas.microsoft.com/office/drawing/2014/main" val="1834563697"/>
                    </a:ext>
                  </a:extLst>
                </a:gridCol>
                <a:gridCol w="871351">
                  <a:extLst>
                    <a:ext uri="{9D8B030D-6E8A-4147-A177-3AD203B41FA5}">
                      <a16:colId xmlns:a16="http://schemas.microsoft.com/office/drawing/2014/main" val="919505595"/>
                    </a:ext>
                  </a:extLst>
                </a:gridCol>
              </a:tblGrid>
              <a:tr h="347472">
                <a:tc>
                  <a:txBody>
                    <a:bodyPr/>
                    <a:lstStyle/>
                    <a:p>
                      <a:pPr algn="ctr"/>
                      <a:endParaRPr lang="en-US" sz="1000" dirty="0"/>
                    </a:p>
                  </a:txBody>
                  <a:tcPr anchor="ctr">
                    <a:lnR w="12700" cap="flat" cmpd="sng" algn="ctr">
                      <a:solidFill>
                        <a:schemeClr val="bg1">
                          <a:lumMod val="95000"/>
                        </a:schemeClr>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ctr"/>
                      <a:r>
                        <a:rPr lang="en-US" sz="900" dirty="0"/>
                        <a:t>FESTHALLE</a:t>
                      </a: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HARMONIE 1</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HALL 3.1</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PANORAMA 2</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HARMONIE 2</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PANORAMA 1</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PANORAMA 3</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HALL 3.2</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HALL 3.3</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ILLUSION</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FANTASIE</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900" dirty="0"/>
                        <a:t>SPEKTRUM</a:t>
                      </a:r>
                    </a:p>
                  </a:txBody>
                  <a:tcPr marL="0" marR="0"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17585576"/>
                  </a:ext>
                </a:extLst>
              </a:tr>
              <a:tr h="449370">
                <a:tc>
                  <a:txBody>
                    <a:bodyPr/>
                    <a:lstStyle/>
                    <a:p>
                      <a:pPr algn="ctr"/>
                      <a:r>
                        <a:rPr lang="en-US" sz="1000" dirty="0"/>
                        <a:t>08:00</a:t>
                      </a:r>
                    </a:p>
                  </a:txBody>
                  <a:tcPr anchor="ctr">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08:00-09:30 CEST</a:t>
                      </a:r>
                    </a:p>
                    <a:p>
                      <a:pPr algn="l"/>
                      <a:r>
                        <a:rPr lang="en-US" sz="700" b="1" kern="1200" dirty="0">
                          <a:solidFill>
                            <a:schemeClr val="tx1">
                              <a:lumMod val="75000"/>
                              <a:lumOff val="25000"/>
                            </a:schemeClr>
                          </a:solidFill>
                          <a:effectLst/>
                          <a:latin typeface="+mn-lt"/>
                          <a:ea typeface="+mn-ea"/>
                          <a:cs typeface="+mn-cs"/>
                        </a:rPr>
                        <a:t>S111 Immunotherapy in indolent lymphomas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9C7C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08:00-09:30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S118What's new in myeloproliferative neoplasms (MPN)?</a:t>
                      </a:r>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9C7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08:00-09:05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S197 Session 1</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6A4BD"/>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08:00-09:30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S107 Fetal-neonatal </a:t>
                      </a:r>
                      <a:r>
                        <a:rPr lang="en-US" sz="700" b="1" kern="1200" dirty="0" err="1">
                          <a:solidFill>
                            <a:schemeClr val="tx1">
                              <a:lumMod val="75000"/>
                              <a:lumOff val="25000"/>
                            </a:schemeClr>
                          </a:solidFill>
                          <a:effectLst/>
                          <a:latin typeface="+mn-lt"/>
                          <a:ea typeface="+mn-ea"/>
                          <a:cs typeface="+mn-cs"/>
                        </a:rPr>
                        <a:t>cytopenias</a:t>
                      </a:r>
                      <a:r>
                        <a:rPr lang="en-US" sz="700" b="1" kern="1200" dirty="0">
                          <a:solidFill>
                            <a:schemeClr val="tx1">
                              <a:lumMod val="75000"/>
                              <a:lumOff val="25000"/>
                            </a:schemeClr>
                          </a:solidFill>
                          <a:effectLst/>
                          <a:latin typeface="+mn-lt"/>
                          <a:ea typeface="+mn-ea"/>
                          <a:cs typeface="+mn-cs"/>
                        </a:rPr>
                        <a:t>: Focus on anemia</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9C7C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08:00-09:30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noProof="0" dirty="0">
                          <a:solidFill>
                            <a:schemeClr val="tx1">
                              <a:lumMod val="75000"/>
                              <a:lumOff val="25000"/>
                            </a:schemeClr>
                          </a:solidFill>
                          <a:effectLst/>
                          <a:latin typeface="+mn-lt"/>
                          <a:ea typeface="+mn-ea"/>
                          <a:cs typeface="+mn-cs"/>
                        </a:rPr>
                        <a:t>S105 </a:t>
                      </a:r>
                      <a:r>
                        <a:rPr lang="en-US" sz="700" b="1" kern="1200" dirty="0">
                          <a:solidFill>
                            <a:schemeClr val="tx1">
                              <a:lumMod val="75000"/>
                              <a:lumOff val="25000"/>
                            </a:schemeClr>
                          </a:solidFill>
                          <a:effectLst/>
                          <a:latin typeface="+mn-lt"/>
                          <a:ea typeface="+mn-ea"/>
                          <a:cs typeface="+mn-cs"/>
                        </a:rPr>
                        <a:t>CNS-leukemia in acute lymphoblastic leukemia (ALL)</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9C7C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08:30-09:30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S250 Acute myeloid leukemia: Latest updates in the ELN recommendations and the classification </a:t>
                      </a:r>
                      <a:r>
                        <a:rPr lang="en-US" sz="700" b="1" kern="1200" dirty="0" err="1">
                          <a:solidFill>
                            <a:schemeClr val="tx1">
                              <a:lumMod val="75000"/>
                              <a:lumOff val="25000"/>
                            </a:schemeClr>
                          </a:solidFill>
                          <a:effectLst/>
                          <a:latin typeface="+mn-lt"/>
                          <a:ea typeface="+mn-ea"/>
                          <a:cs typeface="+mn-cs"/>
                        </a:rPr>
                        <a:t>ofL</a:t>
                      </a:r>
                      <a:endParaRPr lang="en-US" sz="700" b="1" kern="1200" dirty="0">
                        <a:solidFill>
                          <a:schemeClr val="tx1">
                            <a:lumMod val="75000"/>
                            <a:lumOff val="25000"/>
                          </a:schemeClr>
                        </a:solidFill>
                        <a:effectLst/>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4F9DB"/>
                    </a:solid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7894307"/>
                  </a:ext>
                </a:extLst>
              </a:tr>
              <a:tr h="1154069">
                <a:tc>
                  <a:txBody>
                    <a:bodyPr/>
                    <a:lstStyle/>
                    <a:p>
                      <a:pPr algn="ctr"/>
                      <a:r>
                        <a:rPr lang="en-US" sz="1000" dirty="0"/>
                        <a:t>09:00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09:05-10:10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S98 Session 2</a:t>
                      </a:r>
                    </a:p>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6A4BD"/>
                    </a:solid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08:30-09:30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S123 Mechanisms of chemotherapy resistance </a:t>
                      </a:r>
                      <a:r>
                        <a:rPr lang="en-US" sz="700" b="1" kern="1200" dirty="0" err="1">
                          <a:solidFill>
                            <a:schemeClr val="tx1">
                              <a:lumMod val="75000"/>
                              <a:lumOff val="25000"/>
                            </a:schemeClr>
                          </a:solidFill>
                          <a:effectLst/>
                          <a:latin typeface="+mn-lt"/>
                          <a:ea typeface="+mn-ea"/>
                          <a:cs typeface="+mn-cs"/>
                        </a:rPr>
                        <a:t>inL</a:t>
                      </a:r>
                      <a:r>
                        <a:rPr lang="en-US" sz="700" b="1" kern="1200" dirty="0">
                          <a:solidFill>
                            <a:schemeClr val="tx1">
                              <a:lumMod val="75000"/>
                              <a:lumOff val="25000"/>
                            </a:schemeClr>
                          </a:solidFill>
                          <a:effectLst/>
                          <a:latin typeface="+mn-lt"/>
                          <a:ea typeface="+mn-ea"/>
                          <a:cs typeface="+mn-cs"/>
                        </a:rPr>
                        <a:t>/ALL</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9C7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08:30-09:30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S272 </a:t>
                      </a:r>
                      <a:r>
                        <a:rPr lang="en-US" sz="700" b="1" kern="1200" dirty="0" err="1">
                          <a:solidFill>
                            <a:schemeClr val="tx1">
                              <a:lumMod val="75000"/>
                              <a:lumOff val="25000"/>
                            </a:schemeClr>
                          </a:solidFill>
                          <a:effectLst/>
                          <a:latin typeface="+mn-lt"/>
                          <a:ea typeface="+mn-ea"/>
                          <a:cs typeface="+mn-cs"/>
                        </a:rPr>
                        <a:t>Thrombocytopenias</a:t>
                      </a:r>
                      <a:r>
                        <a:rPr lang="en-US" sz="700" b="1" kern="1200" dirty="0">
                          <a:solidFill>
                            <a:schemeClr val="tx1">
                              <a:lumMod val="75000"/>
                              <a:lumOff val="25000"/>
                            </a:schemeClr>
                          </a:solidFill>
                          <a:effectLst/>
                          <a:latin typeface="+mn-lt"/>
                          <a:ea typeface="+mn-ea"/>
                          <a:cs typeface="+mn-cs"/>
                        </a:rPr>
                        <a:t> and platelet function disorders: Recent developments and perspectives in immune thrombocytopenia</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4F9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08:30-09:30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S257 European Research Initiative on CLL (ERIC): Toward eradication of the disease</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4F9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bg1"/>
                          </a:solidFill>
                          <a:effectLst/>
                          <a:latin typeface="+mn-lt"/>
                          <a:ea typeface="+mn-ea"/>
                          <a:cs typeface="+mn-cs"/>
                        </a:rPr>
                        <a:t>08:30-09:30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bg1"/>
                          </a:solidFill>
                          <a:effectLst/>
                          <a:latin typeface="+mn-lt"/>
                          <a:ea typeface="+mn-ea"/>
                          <a:cs typeface="+mn-cs"/>
                        </a:rPr>
                        <a:t>S281 Hemoglobinopathies: Lancet Commission on Sickle Cell Disease</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08:30-09:30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S213 EHA-EAHP</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2DE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08:30-09:30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S260</a:t>
                      </a:r>
                      <a:r>
                        <a:rPr lang="en-US" sz="700" kern="1200" dirty="0">
                          <a:solidFill>
                            <a:schemeClr val="tx1">
                              <a:lumMod val="75000"/>
                              <a:lumOff val="25000"/>
                            </a:schemeClr>
                          </a:solidFill>
                          <a:effectLst/>
                          <a:latin typeface="+mn-lt"/>
                          <a:ea typeface="+mn-ea"/>
                          <a:cs typeface="+mn-cs"/>
                        </a:rPr>
                        <a:t> </a:t>
                      </a:r>
                      <a:r>
                        <a:rPr lang="en-US" sz="700" b="1" kern="1200" dirty="0">
                          <a:solidFill>
                            <a:schemeClr val="tx1">
                              <a:lumMod val="75000"/>
                              <a:lumOff val="25000"/>
                            </a:schemeClr>
                          </a:solidFill>
                          <a:effectLst/>
                          <a:latin typeface="+mn-lt"/>
                          <a:ea typeface="+mn-ea"/>
                          <a:cs typeface="+mn-cs"/>
                        </a:rPr>
                        <a:t>Granulocytes &amp; constitutional marrow failures disorders</a:t>
                      </a:r>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4F9DB"/>
                    </a:solidFill>
                  </a:tcPr>
                </a:tc>
                <a:extLst>
                  <a:ext uri="{0D108BD9-81ED-4DB2-BD59-A6C34878D82A}">
                    <a16:rowId xmlns:a16="http://schemas.microsoft.com/office/drawing/2014/main" val="507153580"/>
                  </a:ext>
                </a:extLst>
              </a:tr>
              <a:tr h="1047773">
                <a:tc>
                  <a:txBody>
                    <a:bodyPr/>
                    <a:lstStyle/>
                    <a:p>
                      <a:pPr algn="ctr"/>
                      <a:r>
                        <a:rPr lang="en-US" sz="1000" dirty="0"/>
                        <a:t>10:00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bg1"/>
                          </a:solidFill>
                          <a:effectLst/>
                          <a:latin typeface="+mn-lt"/>
                          <a:ea typeface="+mn-ea"/>
                          <a:cs typeface="+mn-cs"/>
                        </a:rPr>
                        <a:t>09:45-11:15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bg1"/>
                          </a:solidFill>
                          <a:effectLst/>
                          <a:latin typeface="+mn-lt"/>
                          <a:ea typeface="+mn-ea"/>
                          <a:cs typeface="+mn-cs"/>
                        </a:rPr>
                        <a:t>S204 Late-Breaking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15193"/>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09:45 - 11:15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S01 Acute acquired thrombosis and hemostasis challenges</a:t>
                      </a:r>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9C7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10:10-11:15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S199 Session 3</a:t>
                      </a:r>
                    </a:p>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6A4BD"/>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09:45-11:15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S109 Hematopoietic stem cell biology and transplantation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9C7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09:45-10:45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noProof="0" dirty="0">
                          <a:solidFill>
                            <a:schemeClr val="tx1">
                              <a:lumMod val="75000"/>
                              <a:lumOff val="25000"/>
                            </a:schemeClr>
                          </a:solidFill>
                          <a:effectLst/>
                          <a:latin typeface="+mn-lt"/>
                          <a:ea typeface="+mn-ea"/>
                          <a:cs typeface="+mn-cs"/>
                        </a:rPr>
                        <a:t>S270 </a:t>
                      </a:r>
                      <a:r>
                        <a:rPr lang="en-US" sz="700" b="1" kern="1200" dirty="0">
                          <a:solidFill>
                            <a:schemeClr val="tx1">
                              <a:lumMod val="75000"/>
                              <a:lumOff val="25000"/>
                            </a:schemeClr>
                          </a:solidFill>
                          <a:effectLst/>
                          <a:latin typeface="+mn-lt"/>
                          <a:ea typeface="+mn-ea"/>
                          <a:cs typeface="+mn-cs"/>
                        </a:rPr>
                        <a:t>Red cells and iron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4F9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09:45-10:45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noProof="0" dirty="0">
                          <a:solidFill>
                            <a:schemeClr val="tx1">
                              <a:lumMod val="75000"/>
                              <a:lumOff val="25000"/>
                            </a:schemeClr>
                          </a:solidFill>
                          <a:effectLst/>
                          <a:latin typeface="+mn-lt"/>
                          <a:ea typeface="+mn-ea"/>
                          <a:cs typeface="+mn-cs"/>
                        </a:rPr>
                        <a:t>S268 </a:t>
                      </a:r>
                      <a:r>
                        <a:rPr lang="en-US" sz="700" b="1" kern="1200" dirty="0">
                          <a:solidFill>
                            <a:schemeClr val="tx1">
                              <a:lumMod val="75000"/>
                              <a:lumOff val="25000"/>
                            </a:schemeClr>
                          </a:solidFill>
                          <a:effectLst/>
                          <a:latin typeface="+mn-lt"/>
                          <a:ea typeface="+mn-ea"/>
                          <a:cs typeface="+mn-cs"/>
                        </a:rPr>
                        <a:t>Precision hematology towards “n of one” therapies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4F9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09:45-10:45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noProof="0" dirty="0">
                          <a:solidFill>
                            <a:schemeClr val="tx1">
                              <a:lumMod val="75000"/>
                              <a:lumOff val="25000"/>
                            </a:schemeClr>
                          </a:solidFill>
                          <a:effectLst/>
                          <a:latin typeface="+mn-lt"/>
                          <a:ea typeface="+mn-ea"/>
                          <a:cs typeface="+mn-cs"/>
                        </a:rPr>
                        <a:t>S259 </a:t>
                      </a:r>
                      <a:r>
                        <a:rPr lang="en-US" sz="700" b="1" kern="1200" dirty="0">
                          <a:solidFill>
                            <a:schemeClr val="tx1">
                              <a:lumMod val="75000"/>
                              <a:lumOff val="25000"/>
                            </a:schemeClr>
                          </a:solidFill>
                          <a:effectLst/>
                          <a:latin typeface="+mn-lt"/>
                          <a:ea typeface="+mn-ea"/>
                          <a:cs typeface="+mn-cs"/>
                        </a:rPr>
                        <a:t>Genetic predisposition to blood cancer (rare diseases): RUNX1 deficiency and predisposition to hematologic malignancies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4F9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bg1"/>
                          </a:solidFill>
                          <a:effectLst/>
                          <a:latin typeface="+mn-lt"/>
                          <a:ea typeface="+mn-ea"/>
                          <a:cs typeface="+mn-cs"/>
                        </a:rPr>
                        <a:t>09:45-10:45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bg1"/>
                          </a:solidFill>
                          <a:effectLst/>
                          <a:latin typeface="+mn-lt"/>
                          <a:ea typeface="+mn-ea"/>
                          <a:cs typeface="+mn-cs"/>
                        </a:rPr>
                        <a:t>S238</a:t>
                      </a:r>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63399"/>
                    </a:solid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09:45-10:45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S273 EHA-ISBT Joint SWG Session on Transfusion</a:t>
                      </a:r>
                    </a:p>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4F9DB"/>
                    </a:solidFill>
                  </a:tcPr>
                </a:tc>
                <a:tc>
                  <a:txBody>
                    <a:bodyPr/>
                    <a:lstStyle/>
                    <a:p>
                      <a:pPr algn="l"/>
                      <a:endParaRPr lang="en-US" sz="70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867897863"/>
                  </a:ext>
                </a:extLst>
              </a:tr>
              <a:tr h="449370">
                <a:tc>
                  <a:txBody>
                    <a:bodyPr/>
                    <a:lstStyle/>
                    <a:p>
                      <a:pPr algn="ctr"/>
                      <a:r>
                        <a:rPr lang="en-US" sz="1000" dirty="0"/>
                        <a:t>11:00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313433915"/>
                  </a:ext>
                </a:extLst>
              </a:tr>
              <a:tr h="449370">
                <a:tc>
                  <a:txBody>
                    <a:bodyPr/>
                    <a:lstStyle/>
                    <a:p>
                      <a:pPr algn="ctr"/>
                      <a:r>
                        <a:rPr lang="en-US" sz="1000" dirty="0"/>
                        <a:t>12:00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11:30-12:45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S431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11:30-12:45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S432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11:30-12:45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S433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11:30-12:45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S434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11:30-12:45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S435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11:30-12:45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S436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11:30-12:45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S437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11:30-12:45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S438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11:30-12:45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S439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lumMod val="75000"/>
                              <a:lumOff val="25000"/>
                            </a:schemeClr>
                          </a:solidFill>
                          <a:effectLst/>
                          <a:latin typeface="+mn-lt"/>
                          <a:ea typeface="+mn-ea"/>
                          <a:cs typeface="+mn-cs"/>
                        </a:rPr>
                        <a:t>11:30-12:45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tx1">
                              <a:lumMod val="75000"/>
                              <a:lumOff val="25000"/>
                            </a:schemeClr>
                          </a:solidFill>
                          <a:effectLst/>
                          <a:latin typeface="+mn-lt"/>
                          <a:ea typeface="+mn-ea"/>
                          <a:cs typeface="+mn-cs"/>
                        </a:rPr>
                        <a:t>S440 Oral session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D6B0"/>
                    </a:solid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743890350"/>
                  </a:ext>
                </a:extLst>
              </a:tr>
              <a:tr h="449370">
                <a:tc>
                  <a:txBody>
                    <a:bodyPr/>
                    <a:lstStyle/>
                    <a:p>
                      <a:pPr algn="ctr"/>
                      <a:r>
                        <a:rPr lang="en-US" sz="1000" dirty="0"/>
                        <a:t>13:00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bg1"/>
                          </a:solidFill>
                          <a:effectLst/>
                          <a:latin typeface="+mn-lt"/>
                          <a:ea typeface="+mn-ea"/>
                          <a:cs typeface="+mn-cs"/>
                        </a:rPr>
                        <a:t>13:00-14:45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noProof="0" dirty="0">
                          <a:solidFill>
                            <a:schemeClr val="bg1"/>
                          </a:solidFill>
                          <a:effectLst/>
                          <a:latin typeface="+mn-lt"/>
                          <a:ea typeface="+mn-ea"/>
                          <a:cs typeface="+mn-cs"/>
                        </a:rPr>
                        <a:t>S204 </a:t>
                      </a:r>
                      <a:r>
                        <a:rPr lang="en-US" sz="700" b="1" kern="1200" dirty="0">
                          <a:solidFill>
                            <a:schemeClr val="bg1"/>
                          </a:solidFill>
                          <a:effectLst/>
                          <a:latin typeface="+mn-lt"/>
                          <a:ea typeface="+mn-ea"/>
                          <a:cs typeface="+mn-cs"/>
                        </a:rPr>
                        <a:t>Plenary Session II &amp; Closing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15193"/>
                    </a:solid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85509024"/>
                  </a:ext>
                </a:extLst>
              </a:tr>
              <a:tr h="449370">
                <a:tc>
                  <a:txBody>
                    <a:bodyPr/>
                    <a:lstStyle/>
                    <a:p>
                      <a:pPr algn="ctr"/>
                      <a:r>
                        <a:rPr lang="en-US" sz="1000" dirty="0"/>
                        <a:t>14:00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23463633"/>
                  </a:ext>
                </a:extLst>
              </a:tr>
              <a:tr h="341316">
                <a:tc>
                  <a:txBody>
                    <a:bodyPr/>
                    <a:lstStyle/>
                    <a:p>
                      <a:pPr algn="ctr"/>
                      <a:r>
                        <a:rPr lang="en-US" sz="1000" dirty="0"/>
                        <a:t>15:00</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7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0252184"/>
                  </a:ext>
                </a:extLst>
              </a:tr>
            </a:tbl>
          </a:graphicData>
        </a:graphic>
      </p:graphicFrame>
    </p:spTree>
    <p:extLst>
      <p:ext uri="{BB962C8B-B14F-4D97-AF65-F5344CB8AC3E}">
        <p14:creationId xmlns:p14="http://schemas.microsoft.com/office/powerpoint/2010/main" val="1280876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7823B0-630E-144D-E6A8-FCE6DFA9BF30}"/>
              </a:ext>
            </a:extLst>
          </p:cNvPr>
          <p:cNvSpPr>
            <a:spLocks noGrp="1"/>
          </p:cNvSpPr>
          <p:nvPr>
            <p:ph type="body" sz="quarter" idx="13"/>
          </p:nvPr>
        </p:nvSpPr>
        <p:spPr/>
        <p:txBody>
          <a:bodyPr/>
          <a:lstStyle/>
          <a:p>
            <a:r>
              <a:rPr lang="en-US" sz="2400" dirty="0"/>
              <a:t>EHA 2023 – Wednesday June 14</a:t>
            </a:r>
            <a:r>
              <a:rPr lang="en-US" sz="2400" baseline="30000" dirty="0"/>
              <a:t>th</a:t>
            </a:r>
            <a:r>
              <a:rPr lang="en-US" sz="2400" dirty="0"/>
              <a:t>, 2023</a:t>
            </a:r>
          </a:p>
        </p:txBody>
      </p:sp>
      <p:graphicFrame>
        <p:nvGraphicFramePr>
          <p:cNvPr id="4" name="Table 4">
            <a:extLst>
              <a:ext uri="{FF2B5EF4-FFF2-40B4-BE49-F238E27FC236}">
                <a16:creationId xmlns:a16="http://schemas.microsoft.com/office/drawing/2014/main" id="{A8D34395-7D31-69BC-7122-B74887D5AA89}"/>
              </a:ext>
            </a:extLst>
          </p:cNvPr>
          <p:cNvGraphicFramePr>
            <a:graphicFrameLocks noGrp="1"/>
          </p:cNvGraphicFramePr>
          <p:nvPr/>
        </p:nvGraphicFramePr>
        <p:xfrm>
          <a:off x="981125" y="6389072"/>
          <a:ext cx="9229678" cy="274320"/>
        </p:xfrm>
        <a:graphic>
          <a:graphicData uri="http://schemas.openxmlformats.org/drawingml/2006/table">
            <a:tbl>
              <a:tblPr firstRow="1" bandRow="1">
                <a:tableStyleId>{5C22544A-7EE6-4342-B048-85BDC9FD1C3A}</a:tableStyleId>
              </a:tblPr>
              <a:tblGrid>
                <a:gridCol w="1183546">
                  <a:extLst>
                    <a:ext uri="{9D8B030D-6E8A-4147-A177-3AD203B41FA5}">
                      <a16:colId xmlns:a16="http://schemas.microsoft.com/office/drawing/2014/main" val="1056657819"/>
                    </a:ext>
                  </a:extLst>
                </a:gridCol>
                <a:gridCol w="1341022">
                  <a:extLst>
                    <a:ext uri="{9D8B030D-6E8A-4147-A177-3AD203B41FA5}">
                      <a16:colId xmlns:a16="http://schemas.microsoft.com/office/drawing/2014/main" val="2651911431"/>
                    </a:ext>
                  </a:extLst>
                </a:gridCol>
                <a:gridCol w="1341022">
                  <a:extLst>
                    <a:ext uri="{9D8B030D-6E8A-4147-A177-3AD203B41FA5}">
                      <a16:colId xmlns:a16="http://schemas.microsoft.com/office/drawing/2014/main" val="1703104557"/>
                    </a:ext>
                  </a:extLst>
                </a:gridCol>
                <a:gridCol w="1341022">
                  <a:extLst>
                    <a:ext uri="{9D8B030D-6E8A-4147-A177-3AD203B41FA5}">
                      <a16:colId xmlns:a16="http://schemas.microsoft.com/office/drawing/2014/main" val="3833971924"/>
                    </a:ext>
                  </a:extLst>
                </a:gridCol>
                <a:gridCol w="1341022">
                  <a:extLst>
                    <a:ext uri="{9D8B030D-6E8A-4147-A177-3AD203B41FA5}">
                      <a16:colId xmlns:a16="http://schemas.microsoft.com/office/drawing/2014/main" val="1411298275"/>
                    </a:ext>
                  </a:extLst>
                </a:gridCol>
                <a:gridCol w="1341022">
                  <a:extLst>
                    <a:ext uri="{9D8B030D-6E8A-4147-A177-3AD203B41FA5}">
                      <a16:colId xmlns:a16="http://schemas.microsoft.com/office/drawing/2014/main" val="2773005865"/>
                    </a:ext>
                  </a:extLst>
                </a:gridCol>
                <a:gridCol w="1341022">
                  <a:extLst>
                    <a:ext uri="{9D8B030D-6E8A-4147-A177-3AD203B41FA5}">
                      <a16:colId xmlns:a16="http://schemas.microsoft.com/office/drawing/2014/main" val="1759043055"/>
                    </a:ext>
                  </a:extLst>
                </a:gridCol>
              </a:tblGrid>
              <a:tr h="236454">
                <a:tc>
                  <a:txBody>
                    <a:bodyPr/>
                    <a:lstStyle/>
                    <a:p>
                      <a:r>
                        <a:rPr lang="en-US" sz="600" b="1" dirty="0">
                          <a:solidFill>
                            <a:schemeClr val="tx1">
                              <a:lumMod val="75000"/>
                              <a:lumOff val="25000"/>
                            </a:schemeClr>
                          </a:solidFill>
                        </a:rPr>
                        <a:t>Hybrid Satellite Symposia</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Thematic Debate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D5D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rPr>
                        <a:t>Science-in-Focus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rPr>
                        <a:t>Hematology-in-Focus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rPr>
                        <a:t>EHA-Patient Joint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33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Joint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DE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rPr>
                        <a:t>EHA Symposium on Patient Communication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36347854"/>
                  </a:ext>
                </a:extLst>
              </a:tr>
            </a:tbl>
          </a:graphicData>
        </a:graphic>
      </p:graphicFrame>
      <p:sp>
        <p:nvSpPr>
          <p:cNvPr id="23" name="TextBox 22">
            <a:extLst>
              <a:ext uri="{FF2B5EF4-FFF2-40B4-BE49-F238E27FC236}">
                <a16:creationId xmlns:a16="http://schemas.microsoft.com/office/drawing/2014/main" id="{3AA0E3A3-E79A-B3BD-4971-B767EA308540}"/>
              </a:ext>
            </a:extLst>
          </p:cNvPr>
          <p:cNvSpPr txBox="1"/>
          <p:nvPr/>
        </p:nvSpPr>
        <p:spPr>
          <a:xfrm>
            <a:off x="650929" y="6447295"/>
            <a:ext cx="245260" cy="123111"/>
          </a:xfrm>
          <a:prstGeom prst="rect">
            <a:avLst/>
          </a:prstGeom>
          <a:noFill/>
        </p:spPr>
        <p:txBody>
          <a:bodyPr wrap="none" lIns="0" tIns="0" rIns="0" bIns="0" rtlCol="0">
            <a:spAutoFit/>
          </a:bodyPr>
          <a:lstStyle/>
          <a:p>
            <a:r>
              <a:rPr lang="en-US" sz="800" b="1" dirty="0"/>
              <a:t>KEY:</a:t>
            </a:r>
          </a:p>
        </p:txBody>
      </p:sp>
      <p:graphicFrame>
        <p:nvGraphicFramePr>
          <p:cNvPr id="25" name="Table 25">
            <a:extLst>
              <a:ext uri="{FF2B5EF4-FFF2-40B4-BE49-F238E27FC236}">
                <a16:creationId xmlns:a16="http://schemas.microsoft.com/office/drawing/2014/main" id="{C5874BBC-7170-13D3-FD77-DD1FDB99042F}"/>
              </a:ext>
            </a:extLst>
          </p:cNvPr>
          <p:cNvGraphicFramePr>
            <a:graphicFrameLocks noGrp="1"/>
          </p:cNvGraphicFramePr>
          <p:nvPr>
            <p:extLst>
              <p:ext uri="{D42A27DB-BD31-4B8C-83A1-F6EECF244321}">
                <p14:modId xmlns:p14="http://schemas.microsoft.com/office/powerpoint/2010/main" val="1498026924"/>
              </p:ext>
            </p:extLst>
          </p:nvPr>
        </p:nvGraphicFramePr>
        <p:xfrm>
          <a:off x="571499" y="1139125"/>
          <a:ext cx="11038609" cy="5062448"/>
        </p:xfrm>
        <a:graphic>
          <a:graphicData uri="http://schemas.openxmlformats.org/drawingml/2006/table">
            <a:tbl>
              <a:tblPr firstRow="1" bandRow="1">
                <a:tableStyleId>{5C22544A-7EE6-4342-B048-85BDC9FD1C3A}</a:tableStyleId>
              </a:tblPr>
              <a:tblGrid>
                <a:gridCol w="598133">
                  <a:extLst>
                    <a:ext uri="{9D8B030D-6E8A-4147-A177-3AD203B41FA5}">
                      <a16:colId xmlns:a16="http://schemas.microsoft.com/office/drawing/2014/main" val="2300758450"/>
                    </a:ext>
                  </a:extLst>
                </a:gridCol>
                <a:gridCol w="2610119">
                  <a:extLst>
                    <a:ext uri="{9D8B030D-6E8A-4147-A177-3AD203B41FA5}">
                      <a16:colId xmlns:a16="http://schemas.microsoft.com/office/drawing/2014/main" val="965174507"/>
                    </a:ext>
                  </a:extLst>
                </a:gridCol>
                <a:gridCol w="2610119">
                  <a:extLst>
                    <a:ext uri="{9D8B030D-6E8A-4147-A177-3AD203B41FA5}">
                      <a16:colId xmlns:a16="http://schemas.microsoft.com/office/drawing/2014/main" val="1365290413"/>
                    </a:ext>
                  </a:extLst>
                </a:gridCol>
                <a:gridCol w="2610119">
                  <a:extLst>
                    <a:ext uri="{9D8B030D-6E8A-4147-A177-3AD203B41FA5}">
                      <a16:colId xmlns:a16="http://schemas.microsoft.com/office/drawing/2014/main" val="928122659"/>
                    </a:ext>
                  </a:extLst>
                </a:gridCol>
                <a:gridCol w="2610119">
                  <a:extLst>
                    <a:ext uri="{9D8B030D-6E8A-4147-A177-3AD203B41FA5}">
                      <a16:colId xmlns:a16="http://schemas.microsoft.com/office/drawing/2014/main" val="377068754"/>
                    </a:ext>
                  </a:extLst>
                </a:gridCol>
              </a:tblGrid>
              <a:tr h="342735">
                <a:tc>
                  <a:txBody>
                    <a:bodyPr/>
                    <a:lstStyle/>
                    <a:p>
                      <a:pPr algn="ctr"/>
                      <a:endParaRPr lang="en-US" sz="1000" dirty="0"/>
                    </a:p>
                  </a:txBody>
                  <a:tcPr anchor="ctr">
                    <a:lnR w="12700" cap="flat" cmpd="sng" algn="ctr">
                      <a:solidFill>
                        <a:schemeClr val="bg1">
                          <a:lumMod val="95000"/>
                        </a:schemeClr>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ctr"/>
                      <a:r>
                        <a:rPr lang="en-US" sz="1000" dirty="0"/>
                        <a:t>VIRTUAL ROOM 1 </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1000" dirty="0"/>
                        <a:t>VIRTUAL ROOM 2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1000" dirty="0"/>
                        <a:t>VIRTUAL ROOM 3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1000" dirty="0"/>
                        <a:t>VIRTUAL ROOM 4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17585576"/>
                  </a:ext>
                </a:extLst>
              </a:tr>
              <a:tr h="400675">
                <a:tc>
                  <a:txBody>
                    <a:bodyPr/>
                    <a:lstStyle/>
                    <a:p>
                      <a:pPr algn="ctr"/>
                      <a:r>
                        <a:rPr lang="en-US" sz="1000" dirty="0"/>
                        <a:t>08:45</a:t>
                      </a:r>
                    </a:p>
                  </a:txBody>
                  <a:tcPr anchor="ctr">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08:45 - 09:30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lumMod val="75000"/>
                              <a:lumOff val="25000"/>
                            </a:schemeClr>
                          </a:solidFill>
                          <a:effectLst/>
                          <a:uLnTx/>
                          <a:uFillTx/>
                          <a:latin typeface="+mn-lt"/>
                          <a:ea typeface="+mn-ea"/>
                          <a:cs typeface="+mn-cs"/>
                        </a:rPr>
                        <a:t>s557 Treatment de-escalation in childhood ALL </a:t>
                      </a:r>
                      <a:endPar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7D5D7"/>
                    </a:solid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7894307"/>
                  </a:ext>
                </a:extLst>
              </a:tr>
              <a:tr h="400675">
                <a:tc>
                  <a:txBody>
                    <a:bodyPr/>
                    <a:lstStyle/>
                    <a:p>
                      <a:pPr algn="ctr"/>
                      <a:r>
                        <a:rPr lang="en-US" sz="1000" dirty="0"/>
                        <a:t>09:45</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09:45 - 10:30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lumMod val="75000"/>
                              <a:lumOff val="25000"/>
                            </a:schemeClr>
                          </a:solidFill>
                          <a:effectLst/>
                          <a:uLnTx/>
                          <a:uFillTx/>
                          <a:latin typeface="+mn-lt"/>
                          <a:ea typeface="+mn-ea"/>
                          <a:cs typeface="+mn-cs"/>
                        </a:rPr>
                        <a:t>VSS4501 Bristol Myers Squibb: Virtual Satellite Symposia</a:t>
                      </a:r>
                      <a:endPar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09:45 - 10:30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lumMod val="75000"/>
                              <a:lumOff val="25000"/>
                            </a:schemeClr>
                          </a:solidFill>
                          <a:effectLst/>
                          <a:uLnTx/>
                          <a:uFillTx/>
                          <a:latin typeface="+mn-lt"/>
                          <a:ea typeface="+mn-ea"/>
                          <a:cs typeface="+mn-cs"/>
                        </a:rPr>
                        <a:t>VSS4502 Jazz Pharmaceuticals: Virtual Satellite Symposia </a:t>
                      </a:r>
                      <a:endParaRPr lang="en-US" sz="10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09:45 - 10:30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lumMod val="75000"/>
                              <a:lumOff val="25000"/>
                            </a:schemeClr>
                          </a:solidFill>
                          <a:effectLst/>
                          <a:uLnTx/>
                          <a:uFillTx/>
                          <a:latin typeface="+mn-lt"/>
                          <a:ea typeface="+mn-ea"/>
                          <a:cs typeface="+mn-cs"/>
                        </a:rPr>
                        <a:t>VSS4503 AbbVie: Virtual Satellite Symposia </a:t>
                      </a:r>
                      <a:endParaRPr lang="en-US" sz="10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09:45 - 10:30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lumMod val="75000"/>
                              <a:lumOff val="25000"/>
                            </a:schemeClr>
                          </a:solidFill>
                          <a:effectLst/>
                          <a:uLnTx/>
                          <a:uFillTx/>
                          <a:latin typeface="+mn-lt"/>
                          <a:ea typeface="+mn-ea"/>
                          <a:cs typeface="+mn-cs"/>
                        </a:rPr>
                        <a:t>VPT4501 AstraZeneca: Virtual Product Theater </a:t>
                      </a:r>
                      <a:endParaRPr lang="en-US" sz="10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extLst>
                  <a:ext uri="{0D108BD9-81ED-4DB2-BD59-A6C34878D82A}">
                    <a16:rowId xmlns:a16="http://schemas.microsoft.com/office/drawing/2014/main" val="507153580"/>
                  </a:ext>
                </a:extLst>
              </a:tr>
              <a:tr h="400675">
                <a:tc>
                  <a:txBody>
                    <a:bodyPr/>
                    <a:lstStyle/>
                    <a:p>
                      <a:pPr algn="ctr"/>
                      <a:r>
                        <a:rPr lang="en-US" sz="1000" dirty="0"/>
                        <a:t>10:45</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10:45 - 11:45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s212 EHA-CSH Joint Symposium: CART cells </a:t>
                      </a:r>
                      <a:r>
                        <a:rPr kumimoji="0" lang="en-US" sz="700" b="1" i="0" u="none" strike="noStrike" kern="1200" cap="none" spc="0" normalizeH="0" baseline="0" noProof="0" dirty="0" err="1">
                          <a:ln>
                            <a:noFill/>
                          </a:ln>
                          <a:solidFill>
                            <a:prstClr val="black">
                              <a:lumMod val="75000"/>
                              <a:lumOff val="25000"/>
                            </a:prstClr>
                          </a:solidFill>
                          <a:effectLst/>
                          <a:uLnTx/>
                          <a:uFillTx/>
                          <a:latin typeface="+mn-lt"/>
                          <a:ea typeface="+mn-ea"/>
                          <a:cs typeface="+mn-cs"/>
                        </a:rPr>
                        <a:t>forL</a:t>
                      </a: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 </a:t>
                      </a: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0DE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10:45 - 11:45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s241 EHA Symposium on Patient Communication </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867897863"/>
                  </a:ext>
                </a:extLst>
              </a:tr>
              <a:tr h="400675">
                <a:tc>
                  <a:txBody>
                    <a:bodyPr/>
                    <a:lstStyle/>
                    <a:p>
                      <a:pPr algn="ctr"/>
                      <a:r>
                        <a:rPr lang="en-US" sz="1000" dirty="0"/>
                        <a:t>11:45</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12:00 - 13:00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s233 Session Ill - EHA-Patient Joint Symposium </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533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313433915"/>
                  </a:ext>
                </a:extLst>
              </a:tr>
              <a:tr h="200338">
                <a:tc rowSpan="2">
                  <a:txBody>
                    <a:bodyPr/>
                    <a:lstStyle/>
                    <a:p>
                      <a:pPr algn="ctr"/>
                      <a:r>
                        <a:rPr lang="en-US" sz="1000" dirty="0"/>
                        <a:t>12:45</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53399"/>
                    </a:solidFill>
                  </a:tcPr>
                </a:tc>
                <a:tc rowSpan="2">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743890350"/>
                  </a:ext>
                </a:extLst>
              </a:tr>
              <a:tr h="200338">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13:15 - 14:15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s130 Transfusion for cell therapy</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39352047"/>
                  </a:ext>
                </a:extLst>
              </a:tr>
              <a:tr h="400675">
                <a:tc>
                  <a:txBody>
                    <a:bodyPr/>
                    <a:lstStyle/>
                    <a:p>
                      <a:pPr algn="ctr"/>
                      <a:r>
                        <a:rPr lang="en-US" sz="1000" dirty="0"/>
                        <a:t>13:45</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13:15 - 14:15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s130 Transfusion for cell therapy</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85509024"/>
                  </a:ext>
                </a:extLst>
              </a:tr>
              <a:tr h="411480">
                <a:tc>
                  <a:txBody>
                    <a:bodyPr/>
                    <a:lstStyle/>
                    <a:p>
                      <a:pPr algn="ctr"/>
                      <a:r>
                        <a:rPr lang="en-US" sz="1000" dirty="0"/>
                        <a:t>14:45</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14:30 - 15:30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s140 CAR-T from the other side</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14:30 - 15:30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s120 Childhood leukemia: What can single-cell do for you? </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4005798940"/>
                  </a:ext>
                </a:extLst>
              </a:tr>
              <a:tr h="411480">
                <a:tc>
                  <a:txBody>
                    <a:bodyPr/>
                    <a:lstStyle/>
                    <a:p>
                      <a:pPr algn="ctr"/>
                      <a:r>
                        <a:rPr lang="en-US" sz="1000" dirty="0"/>
                        <a:t>15:45</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15:45 - 16:45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s124 Microenvironmental contribution to hematopoietic disease </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457751871"/>
                  </a:ext>
                </a:extLst>
              </a:tr>
              <a:tr h="691352">
                <a:tc>
                  <a:txBody>
                    <a:bodyPr/>
                    <a:lstStyle/>
                    <a:p>
                      <a:pPr algn="ctr"/>
                      <a:r>
                        <a:rPr lang="en-US" sz="1000" dirty="0"/>
                        <a:t>16:45</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17:00 - 17:45 CEST </a:t>
                      </a:r>
                    </a:p>
                    <a:p>
                      <a:r>
                        <a:rPr lang="en-US" sz="700" b="1" i="0" kern="1200" dirty="0">
                          <a:solidFill>
                            <a:schemeClr val="tx1">
                              <a:lumMod val="75000"/>
                              <a:lumOff val="25000"/>
                            </a:schemeClr>
                          </a:solidFill>
                          <a:effectLst/>
                          <a:latin typeface="+mn-lt"/>
                          <a:ea typeface="+mn-ea"/>
                          <a:cs typeface="+mn-cs"/>
                        </a:rPr>
                        <a:t>In absence of HLA-identical donor, what to prefer, haplo-identical transplant or gene therapy?</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7D5D7"/>
                    </a:solid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415829421"/>
                  </a:ext>
                </a:extLst>
              </a:tr>
              <a:tr h="400675">
                <a:tc>
                  <a:txBody>
                    <a:bodyPr/>
                    <a:lstStyle/>
                    <a:p>
                      <a:pPr algn="ctr"/>
                      <a:r>
                        <a:rPr lang="en-US" sz="1000" dirty="0"/>
                        <a:t>17:45</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18:00 - 19:30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lumMod val="75000"/>
                              <a:lumOff val="25000"/>
                            </a:schemeClr>
                          </a:solidFill>
                          <a:effectLst/>
                          <a:uLnTx/>
                          <a:uFillTx/>
                          <a:latin typeface="+mn-lt"/>
                          <a:ea typeface="+mn-ea"/>
                          <a:cs typeface="+mn-cs"/>
                        </a:rPr>
                        <a:t>VUiH9001 </a:t>
                      </a:r>
                      <a:r>
                        <a:rPr kumimoji="0" lang="en-US" sz="700" b="1" i="0" u="none" strike="noStrike" kern="1200" cap="none" spc="0" normalizeH="0" baseline="0" noProof="0" dirty="0" err="1">
                          <a:ln>
                            <a:noFill/>
                          </a:ln>
                          <a:solidFill>
                            <a:schemeClr val="tx1">
                              <a:lumMod val="75000"/>
                              <a:lumOff val="25000"/>
                            </a:schemeClr>
                          </a:solidFill>
                          <a:effectLst/>
                          <a:uLnTx/>
                          <a:uFillTx/>
                          <a:latin typeface="+mn-lt"/>
                          <a:ea typeface="+mn-ea"/>
                          <a:cs typeface="+mn-cs"/>
                        </a:rPr>
                        <a:t>Menarini</a:t>
                      </a:r>
                      <a:r>
                        <a:rPr kumimoji="0" lang="en-US" sz="700" b="1"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r>
                        <a:rPr kumimoji="0" lang="en-US" sz="700" b="1" i="0" u="none" strike="noStrike" kern="1200" cap="none" spc="0" normalizeH="0" baseline="0" noProof="0" dirty="0" err="1">
                          <a:ln>
                            <a:noFill/>
                          </a:ln>
                          <a:solidFill>
                            <a:schemeClr val="tx1">
                              <a:lumMod val="75000"/>
                              <a:lumOff val="25000"/>
                            </a:schemeClr>
                          </a:solidFill>
                          <a:effectLst/>
                          <a:uLnTx/>
                          <a:uFillTx/>
                          <a:latin typeface="+mn-lt"/>
                          <a:ea typeface="+mn-ea"/>
                          <a:cs typeface="+mn-cs"/>
                        </a:rPr>
                        <a:t>Stemline</a:t>
                      </a:r>
                      <a:r>
                        <a:rPr kumimoji="0" lang="en-US" sz="700" b="1" i="0" u="none" strike="noStrike" kern="1200" cap="none" spc="0" normalizeH="0" baseline="0" noProof="0" dirty="0">
                          <a:ln>
                            <a:noFill/>
                          </a:ln>
                          <a:solidFill>
                            <a:schemeClr val="tx1">
                              <a:lumMod val="75000"/>
                              <a:lumOff val="25000"/>
                            </a:schemeClr>
                          </a:solidFill>
                          <a:effectLst/>
                          <a:uLnTx/>
                          <a:uFillTx/>
                          <a:latin typeface="+mn-lt"/>
                          <a:ea typeface="+mn-ea"/>
                          <a:cs typeface="+mn-cs"/>
                        </a:rPr>
                        <a:t>: Virtual Updates-in-Hematology </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18:00 - 19:30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VUiH9002 GBT: Virtual Updates-in-Hematology </a:t>
                      </a:r>
                      <a:endParaRPr kumimoji="0" lang="en-US" sz="7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18:00 - 19:30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VUiH9003 Physicians' Education Resource: Virtual Updates-in-Hematology </a:t>
                      </a:r>
                      <a:endParaRPr kumimoji="0" lang="en-US" sz="7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18:00 - 19:30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VUiH9004 </a:t>
                      </a:r>
                      <a:r>
                        <a:rPr kumimoji="0" lang="en-US" sz="700" b="1" i="0" u="none" strike="noStrike" kern="1200" cap="none" spc="0" normalizeH="0" baseline="0" noProof="0" dirty="0" err="1">
                          <a:ln>
                            <a:noFill/>
                          </a:ln>
                          <a:solidFill>
                            <a:prstClr val="black">
                              <a:lumMod val="75000"/>
                              <a:lumOff val="25000"/>
                            </a:prstClr>
                          </a:solidFill>
                          <a:effectLst/>
                          <a:uLnTx/>
                          <a:uFillTx/>
                          <a:latin typeface="+mn-lt"/>
                          <a:ea typeface="+mn-ea"/>
                          <a:cs typeface="+mn-cs"/>
                        </a:rPr>
                        <a:t>Prothena</a:t>
                      </a: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 Virtual Updates-in-Hematology </a:t>
                      </a:r>
                      <a:endParaRPr kumimoji="0" lang="en-US" sz="7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rgbClr val="FFFDD1"/>
                    </a:solidFill>
                  </a:tcPr>
                </a:tc>
                <a:extLst>
                  <a:ext uri="{0D108BD9-81ED-4DB2-BD59-A6C34878D82A}">
                    <a16:rowId xmlns:a16="http://schemas.microsoft.com/office/drawing/2014/main" val="3646589468"/>
                  </a:ext>
                </a:extLst>
              </a:tr>
              <a:tr h="400675">
                <a:tc>
                  <a:txBody>
                    <a:bodyPr/>
                    <a:lstStyle/>
                    <a:p>
                      <a:pPr algn="ctr"/>
                      <a:r>
                        <a:rPr lang="en-US" sz="1000" dirty="0"/>
                        <a:t>18:45</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extLst>
                  <a:ext uri="{0D108BD9-81ED-4DB2-BD59-A6C34878D82A}">
                    <a16:rowId xmlns:a16="http://schemas.microsoft.com/office/drawing/2014/main" val="3640380773"/>
                  </a:ext>
                </a:extLst>
              </a:tr>
            </a:tbl>
          </a:graphicData>
        </a:graphic>
      </p:graphicFrame>
    </p:spTree>
    <p:extLst>
      <p:ext uri="{BB962C8B-B14F-4D97-AF65-F5344CB8AC3E}">
        <p14:creationId xmlns:p14="http://schemas.microsoft.com/office/powerpoint/2010/main" val="36338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7823B0-630E-144D-E6A8-FCE6DFA9BF30}"/>
              </a:ext>
            </a:extLst>
          </p:cNvPr>
          <p:cNvSpPr>
            <a:spLocks noGrp="1"/>
          </p:cNvSpPr>
          <p:nvPr>
            <p:ph type="body" sz="quarter" idx="13"/>
          </p:nvPr>
        </p:nvSpPr>
        <p:spPr/>
        <p:txBody>
          <a:bodyPr/>
          <a:lstStyle/>
          <a:p>
            <a:r>
              <a:rPr lang="en-US" sz="2400" dirty="0"/>
              <a:t>EHA 2023 – Thursday June 15</a:t>
            </a:r>
            <a:r>
              <a:rPr lang="en-US" sz="2400" baseline="30000" dirty="0"/>
              <a:t>th</a:t>
            </a:r>
            <a:r>
              <a:rPr lang="en-US" sz="2400" dirty="0"/>
              <a:t>, 2023</a:t>
            </a:r>
          </a:p>
        </p:txBody>
      </p:sp>
      <p:graphicFrame>
        <p:nvGraphicFramePr>
          <p:cNvPr id="4" name="Table 4">
            <a:extLst>
              <a:ext uri="{FF2B5EF4-FFF2-40B4-BE49-F238E27FC236}">
                <a16:creationId xmlns:a16="http://schemas.microsoft.com/office/drawing/2014/main" id="{A8D34395-7D31-69BC-7122-B74887D5AA89}"/>
              </a:ext>
            </a:extLst>
          </p:cNvPr>
          <p:cNvGraphicFramePr>
            <a:graphicFrameLocks noGrp="1"/>
          </p:cNvGraphicFramePr>
          <p:nvPr/>
        </p:nvGraphicFramePr>
        <p:xfrm>
          <a:off x="981125" y="6389072"/>
          <a:ext cx="9229678" cy="274320"/>
        </p:xfrm>
        <a:graphic>
          <a:graphicData uri="http://schemas.openxmlformats.org/drawingml/2006/table">
            <a:tbl>
              <a:tblPr firstRow="1" bandRow="1">
                <a:tableStyleId>{5C22544A-7EE6-4342-B048-85BDC9FD1C3A}</a:tableStyleId>
              </a:tblPr>
              <a:tblGrid>
                <a:gridCol w="1183546">
                  <a:extLst>
                    <a:ext uri="{9D8B030D-6E8A-4147-A177-3AD203B41FA5}">
                      <a16:colId xmlns:a16="http://schemas.microsoft.com/office/drawing/2014/main" val="1056657819"/>
                    </a:ext>
                  </a:extLst>
                </a:gridCol>
                <a:gridCol w="1341022">
                  <a:extLst>
                    <a:ext uri="{9D8B030D-6E8A-4147-A177-3AD203B41FA5}">
                      <a16:colId xmlns:a16="http://schemas.microsoft.com/office/drawing/2014/main" val="2651911431"/>
                    </a:ext>
                  </a:extLst>
                </a:gridCol>
                <a:gridCol w="1341022">
                  <a:extLst>
                    <a:ext uri="{9D8B030D-6E8A-4147-A177-3AD203B41FA5}">
                      <a16:colId xmlns:a16="http://schemas.microsoft.com/office/drawing/2014/main" val="1703104557"/>
                    </a:ext>
                  </a:extLst>
                </a:gridCol>
                <a:gridCol w="1341022">
                  <a:extLst>
                    <a:ext uri="{9D8B030D-6E8A-4147-A177-3AD203B41FA5}">
                      <a16:colId xmlns:a16="http://schemas.microsoft.com/office/drawing/2014/main" val="3833971924"/>
                    </a:ext>
                  </a:extLst>
                </a:gridCol>
                <a:gridCol w="1341022">
                  <a:extLst>
                    <a:ext uri="{9D8B030D-6E8A-4147-A177-3AD203B41FA5}">
                      <a16:colId xmlns:a16="http://schemas.microsoft.com/office/drawing/2014/main" val="1411298275"/>
                    </a:ext>
                  </a:extLst>
                </a:gridCol>
                <a:gridCol w="1341022">
                  <a:extLst>
                    <a:ext uri="{9D8B030D-6E8A-4147-A177-3AD203B41FA5}">
                      <a16:colId xmlns:a16="http://schemas.microsoft.com/office/drawing/2014/main" val="2773005865"/>
                    </a:ext>
                  </a:extLst>
                </a:gridCol>
                <a:gridCol w="1341022">
                  <a:extLst>
                    <a:ext uri="{9D8B030D-6E8A-4147-A177-3AD203B41FA5}">
                      <a16:colId xmlns:a16="http://schemas.microsoft.com/office/drawing/2014/main" val="1759043055"/>
                    </a:ext>
                  </a:extLst>
                </a:gridCol>
              </a:tblGrid>
              <a:tr h="236454">
                <a:tc>
                  <a:txBody>
                    <a:bodyPr/>
                    <a:lstStyle/>
                    <a:p>
                      <a:r>
                        <a:rPr lang="en-US" sz="600" b="1" dirty="0">
                          <a:solidFill>
                            <a:schemeClr val="tx1">
                              <a:lumMod val="75000"/>
                              <a:lumOff val="25000"/>
                            </a:schemeClr>
                          </a:solidFill>
                        </a:rPr>
                        <a:t>Hybrid Satellite Symposia</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Thematic Debate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D5D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rPr>
                        <a:t>Science-in-Focus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rPr>
                        <a:t>Hematology-in-Focus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rPr>
                        <a:t>Topics-in-Focus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Joint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DE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rPr>
                        <a:t>EHA Symposium on Patient Communication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36347854"/>
                  </a:ext>
                </a:extLst>
              </a:tr>
            </a:tbl>
          </a:graphicData>
        </a:graphic>
      </p:graphicFrame>
      <p:sp>
        <p:nvSpPr>
          <p:cNvPr id="23" name="TextBox 22">
            <a:extLst>
              <a:ext uri="{FF2B5EF4-FFF2-40B4-BE49-F238E27FC236}">
                <a16:creationId xmlns:a16="http://schemas.microsoft.com/office/drawing/2014/main" id="{3AA0E3A3-E79A-B3BD-4971-B767EA308540}"/>
              </a:ext>
            </a:extLst>
          </p:cNvPr>
          <p:cNvSpPr txBox="1"/>
          <p:nvPr/>
        </p:nvSpPr>
        <p:spPr>
          <a:xfrm>
            <a:off x="650929" y="6447295"/>
            <a:ext cx="245260" cy="123111"/>
          </a:xfrm>
          <a:prstGeom prst="rect">
            <a:avLst/>
          </a:prstGeom>
          <a:noFill/>
        </p:spPr>
        <p:txBody>
          <a:bodyPr wrap="none" lIns="0" tIns="0" rIns="0" bIns="0" rtlCol="0">
            <a:spAutoFit/>
          </a:bodyPr>
          <a:lstStyle/>
          <a:p>
            <a:r>
              <a:rPr lang="en-US" sz="800" b="1" dirty="0"/>
              <a:t>KEY:</a:t>
            </a:r>
          </a:p>
        </p:txBody>
      </p:sp>
      <p:graphicFrame>
        <p:nvGraphicFramePr>
          <p:cNvPr id="25" name="Table 25">
            <a:extLst>
              <a:ext uri="{FF2B5EF4-FFF2-40B4-BE49-F238E27FC236}">
                <a16:creationId xmlns:a16="http://schemas.microsoft.com/office/drawing/2014/main" id="{C5874BBC-7170-13D3-FD77-DD1FDB99042F}"/>
              </a:ext>
            </a:extLst>
          </p:cNvPr>
          <p:cNvGraphicFramePr>
            <a:graphicFrameLocks noGrp="1"/>
          </p:cNvGraphicFramePr>
          <p:nvPr>
            <p:extLst>
              <p:ext uri="{D42A27DB-BD31-4B8C-83A1-F6EECF244321}">
                <p14:modId xmlns:p14="http://schemas.microsoft.com/office/powerpoint/2010/main" val="2964131006"/>
              </p:ext>
            </p:extLst>
          </p:nvPr>
        </p:nvGraphicFramePr>
        <p:xfrm>
          <a:off x="571499" y="1139125"/>
          <a:ext cx="11038609" cy="5136942"/>
        </p:xfrm>
        <a:graphic>
          <a:graphicData uri="http://schemas.openxmlformats.org/drawingml/2006/table">
            <a:tbl>
              <a:tblPr firstRow="1" bandRow="1">
                <a:tableStyleId>{5C22544A-7EE6-4342-B048-85BDC9FD1C3A}</a:tableStyleId>
              </a:tblPr>
              <a:tblGrid>
                <a:gridCol w="598133">
                  <a:extLst>
                    <a:ext uri="{9D8B030D-6E8A-4147-A177-3AD203B41FA5}">
                      <a16:colId xmlns:a16="http://schemas.microsoft.com/office/drawing/2014/main" val="2300758450"/>
                    </a:ext>
                  </a:extLst>
                </a:gridCol>
                <a:gridCol w="2610119">
                  <a:extLst>
                    <a:ext uri="{9D8B030D-6E8A-4147-A177-3AD203B41FA5}">
                      <a16:colId xmlns:a16="http://schemas.microsoft.com/office/drawing/2014/main" val="965174507"/>
                    </a:ext>
                  </a:extLst>
                </a:gridCol>
                <a:gridCol w="2610119">
                  <a:extLst>
                    <a:ext uri="{9D8B030D-6E8A-4147-A177-3AD203B41FA5}">
                      <a16:colId xmlns:a16="http://schemas.microsoft.com/office/drawing/2014/main" val="1365290413"/>
                    </a:ext>
                  </a:extLst>
                </a:gridCol>
                <a:gridCol w="2610119">
                  <a:extLst>
                    <a:ext uri="{9D8B030D-6E8A-4147-A177-3AD203B41FA5}">
                      <a16:colId xmlns:a16="http://schemas.microsoft.com/office/drawing/2014/main" val="928122659"/>
                    </a:ext>
                  </a:extLst>
                </a:gridCol>
                <a:gridCol w="2610119">
                  <a:extLst>
                    <a:ext uri="{9D8B030D-6E8A-4147-A177-3AD203B41FA5}">
                      <a16:colId xmlns:a16="http://schemas.microsoft.com/office/drawing/2014/main" val="377068754"/>
                    </a:ext>
                  </a:extLst>
                </a:gridCol>
              </a:tblGrid>
              <a:tr h="342735">
                <a:tc>
                  <a:txBody>
                    <a:bodyPr/>
                    <a:lstStyle/>
                    <a:p>
                      <a:pPr algn="ctr"/>
                      <a:endParaRPr lang="en-US" sz="1000" dirty="0"/>
                    </a:p>
                  </a:txBody>
                  <a:tcPr anchor="ctr">
                    <a:lnR w="12700" cap="flat" cmpd="sng" algn="ctr">
                      <a:solidFill>
                        <a:schemeClr val="bg1">
                          <a:lumMod val="95000"/>
                        </a:schemeClr>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ctr"/>
                      <a:r>
                        <a:rPr lang="en-US" sz="1000" dirty="0"/>
                        <a:t>VIRTUAL ROOM 1 </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1000" dirty="0"/>
                        <a:t>VIRTUAL ROOM 2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1000" dirty="0"/>
                        <a:t>VIRTUAL ROOM 3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1000" dirty="0"/>
                        <a:t>VIRTUAL ROOM 4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17585576"/>
                  </a:ext>
                </a:extLst>
              </a:tr>
              <a:tr h="457200">
                <a:tc>
                  <a:txBody>
                    <a:bodyPr/>
                    <a:lstStyle/>
                    <a:p>
                      <a:pPr algn="ctr"/>
                      <a:r>
                        <a:rPr lang="en-US" sz="1000" dirty="0"/>
                        <a:t>08:45</a:t>
                      </a:r>
                    </a:p>
                  </a:txBody>
                  <a:tcPr anchor="ctr">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08:45 - 09:30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lumMod val="75000"/>
                              <a:lumOff val="25000"/>
                            </a:schemeClr>
                          </a:solidFill>
                          <a:effectLst/>
                          <a:uLnTx/>
                          <a:uFillTx/>
                          <a:latin typeface="+mn-lt"/>
                          <a:ea typeface="+mn-ea"/>
                          <a:cs typeface="+mn-cs"/>
                        </a:rPr>
                        <a:t>s556 Timing of transplantation in intermediate </a:t>
                      </a:r>
                      <a:r>
                        <a:rPr kumimoji="0" lang="en-US" sz="700" b="1" i="0" u="none" strike="noStrike" kern="1200" cap="none" spc="0" normalizeH="0" baseline="0" noProof="0" dirty="0" err="1">
                          <a:ln>
                            <a:noFill/>
                          </a:ln>
                          <a:solidFill>
                            <a:schemeClr val="tx1">
                              <a:lumMod val="75000"/>
                              <a:lumOff val="25000"/>
                            </a:schemeClr>
                          </a:solidFill>
                          <a:effectLst/>
                          <a:uLnTx/>
                          <a:uFillTx/>
                          <a:latin typeface="+mn-lt"/>
                          <a:ea typeface="+mn-ea"/>
                          <a:cs typeface="+mn-cs"/>
                        </a:rPr>
                        <a:t>riskL</a:t>
                      </a:r>
                      <a:r>
                        <a:rPr kumimoji="0" lang="en-US" sz="700" b="1"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endPar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7D5D7"/>
                    </a:solid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7894307"/>
                  </a:ext>
                </a:extLst>
              </a:tr>
              <a:tr h="457200">
                <a:tc>
                  <a:txBody>
                    <a:bodyPr/>
                    <a:lstStyle/>
                    <a:p>
                      <a:pPr algn="ctr"/>
                      <a:r>
                        <a:rPr lang="en-US" sz="1000" dirty="0"/>
                        <a:t>09:45</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09:45 - 10:30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lumMod val="75000"/>
                              <a:lumOff val="25000"/>
                            </a:schemeClr>
                          </a:solidFill>
                          <a:effectLst/>
                          <a:uLnTx/>
                          <a:uFillTx/>
                          <a:latin typeface="+mn-lt"/>
                          <a:ea typeface="+mn-ea"/>
                          <a:cs typeface="+mn-cs"/>
                        </a:rPr>
                        <a:t>VSS4504 Virtual Satellite Symposia</a:t>
                      </a:r>
                      <a:endPar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09:45 - 10:30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lumMod val="75000"/>
                              <a:lumOff val="25000"/>
                            </a:schemeClr>
                          </a:solidFill>
                          <a:effectLst/>
                          <a:uLnTx/>
                          <a:uFillTx/>
                          <a:latin typeface="+mn-lt"/>
                          <a:ea typeface="+mn-ea"/>
                          <a:cs typeface="+mn-cs"/>
                        </a:rPr>
                        <a:t>SS4505 Virtual Satellite Symposia</a:t>
                      </a:r>
                      <a:endParaRPr lang="en-US" sz="10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09:45 - 10:30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lumMod val="75000"/>
                              <a:lumOff val="25000"/>
                            </a:schemeClr>
                          </a:solidFill>
                          <a:effectLst/>
                          <a:uLnTx/>
                          <a:uFillTx/>
                          <a:latin typeface="+mn-lt"/>
                          <a:ea typeface="+mn-ea"/>
                          <a:cs typeface="+mn-cs"/>
                        </a:rPr>
                        <a:t>VSS4506 Virtual Satellite Symposia</a:t>
                      </a:r>
                      <a:endParaRPr lang="en-US" sz="10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09:45 - 10:30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lumMod val="75000"/>
                              <a:lumOff val="25000"/>
                            </a:schemeClr>
                          </a:solidFill>
                          <a:effectLst/>
                          <a:uLnTx/>
                          <a:uFillTx/>
                          <a:latin typeface="+mn-lt"/>
                          <a:ea typeface="+mn-ea"/>
                          <a:cs typeface="+mn-cs"/>
                        </a:rPr>
                        <a:t>VPT4502 Pfizer: Virtual Product Theater</a:t>
                      </a:r>
                      <a:endParaRPr lang="en-US" sz="1000" dirty="0">
                        <a:solidFill>
                          <a:schemeClr val="tx1">
                            <a:lumMod val="75000"/>
                            <a:lumOff val="25000"/>
                          </a:schemeClr>
                        </a:solidFill>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extLst>
                  <a:ext uri="{0D108BD9-81ED-4DB2-BD59-A6C34878D82A}">
                    <a16:rowId xmlns:a16="http://schemas.microsoft.com/office/drawing/2014/main" val="507153580"/>
                  </a:ext>
                </a:extLst>
              </a:tr>
              <a:tr h="411480">
                <a:tc>
                  <a:txBody>
                    <a:bodyPr/>
                    <a:lstStyle/>
                    <a:p>
                      <a:pPr algn="ctr"/>
                      <a:r>
                        <a:rPr lang="en-US" sz="1000" dirty="0"/>
                        <a:t>10:45</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11:00 - 12:30 CEST </a:t>
                      </a:r>
                    </a:p>
                    <a:p>
                      <a:r>
                        <a:rPr lang="en-US" sz="700" b="1" i="0" kern="1200" dirty="0">
                          <a:solidFill>
                            <a:schemeClr val="tx1">
                              <a:lumMod val="75000"/>
                              <a:lumOff val="25000"/>
                            </a:schemeClr>
                          </a:solidFill>
                          <a:effectLst/>
                          <a:latin typeface="+mn-lt"/>
                          <a:ea typeface="+mn-ea"/>
                          <a:cs typeface="+mn-cs"/>
                        </a:rPr>
                        <a:t>S215 EHA-EMA Joint Symposium</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0DE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867897863"/>
                  </a:ext>
                </a:extLst>
              </a:tr>
              <a:tr h="411480">
                <a:tc>
                  <a:txBody>
                    <a:bodyPr/>
                    <a:lstStyle/>
                    <a:p>
                      <a:pPr algn="ctr"/>
                      <a:r>
                        <a:rPr lang="en-US" sz="1000" dirty="0"/>
                        <a:t>11:45</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0DE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313433915"/>
                  </a:ext>
                </a:extLst>
              </a:tr>
              <a:tr h="200338">
                <a:tc rowSpan="2">
                  <a:txBody>
                    <a:bodyPr/>
                    <a:lstStyle/>
                    <a:p>
                      <a:pPr algn="ctr"/>
                      <a:r>
                        <a:rPr lang="en-US" sz="1000" dirty="0"/>
                        <a:t>12:45</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743890350"/>
                  </a:ext>
                </a:extLst>
              </a:tr>
              <a:tr h="200338">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13:15 - 14:15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s127 N K cells </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13:15 - 14:15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s282 Personalized medicine</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70C0"/>
                    </a:solidFill>
                  </a:tcPr>
                </a:tc>
                <a:tc rowSpan="3">
                  <a:txBody>
                    <a:bodyPr/>
                    <a:lstStyle/>
                    <a:p>
                      <a:endParaRPr lang="en-US"/>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endParaRPr lang="en-US"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2339352047"/>
                  </a:ext>
                </a:extLst>
              </a:tr>
              <a:tr h="236542">
                <a:tc rowSpan="2">
                  <a:txBody>
                    <a:bodyPr/>
                    <a:lstStyle/>
                    <a:p>
                      <a:pPr algn="ctr"/>
                      <a:r>
                        <a:rPr lang="en-US" sz="1000" dirty="0"/>
                        <a:t>13:45</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13:15 - 14:15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s130 Transfusion for cell therapy</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85509024"/>
                  </a:ext>
                </a:extLst>
              </a:tr>
              <a:tr h="197637">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14:30 - 15:30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s143 New design trials for new drugs </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14:30 - 15:30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s126 New tools in myeloma research </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val="2767301193"/>
                  </a:ext>
                </a:extLst>
              </a:tr>
              <a:tr h="393192">
                <a:tc>
                  <a:txBody>
                    <a:bodyPr/>
                    <a:lstStyle/>
                    <a:p>
                      <a:pPr algn="ctr"/>
                      <a:r>
                        <a:rPr lang="en-US" sz="1000" dirty="0"/>
                        <a:t>14:45</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14:30 - 15:30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s120 Childhood leukemia: What can single-cell do for you? </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4005798940"/>
                  </a:ext>
                </a:extLst>
              </a:tr>
              <a:tr h="457200">
                <a:tc>
                  <a:txBody>
                    <a:bodyPr/>
                    <a:lstStyle/>
                    <a:p>
                      <a:pPr algn="ctr"/>
                      <a:r>
                        <a:rPr lang="en-US" sz="1000" dirty="0"/>
                        <a:t>15:45</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15:45 - 16:45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s129 The emerging role of iron metabolism in immunity </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15:45 - 16:45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n-lt"/>
                          <a:ea typeface="+mn-ea"/>
                          <a:cs typeface="+mn-cs"/>
                        </a:rPr>
                        <a:t>s145 Pediatric leukemias </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457751871"/>
                  </a:ext>
                </a:extLst>
              </a:tr>
              <a:tr h="457200">
                <a:tc>
                  <a:txBody>
                    <a:bodyPr/>
                    <a:lstStyle/>
                    <a:p>
                      <a:pPr algn="ctr"/>
                      <a:r>
                        <a:rPr lang="en-US" sz="1000" dirty="0"/>
                        <a:t>16:45</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17:00 - 17:45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i="0" kern="1200" dirty="0">
                          <a:solidFill>
                            <a:schemeClr val="tx1">
                              <a:lumMod val="75000"/>
                              <a:lumOff val="25000"/>
                            </a:schemeClr>
                          </a:solidFill>
                          <a:effectLst/>
                          <a:latin typeface="+mn-lt"/>
                          <a:ea typeface="+mn-ea"/>
                          <a:cs typeface="+mn-cs"/>
                        </a:rPr>
                        <a:t>S553 IV iron: Good for anyone</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7D5D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17:00 - 17:45 CEST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i="0" kern="1200" dirty="0">
                          <a:solidFill>
                            <a:schemeClr val="tx1">
                              <a:lumMod val="75000"/>
                              <a:lumOff val="25000"/>
                            </a:schemeClr>
                          </a:solidFill>
                          <a:effectLst/>
                          <a:latin typeface="+mn-lt"/>
                          <a:ea typeface="+mn-ea"/>
                          <a:cs typeface="+mn-cs"/>
                        </a:rPr>
                        <a:t>s554 Optimal target for anticoagulation </a:t>
                      </a:r>
                      <a:r>
                        <a:rPr lang="en-US" sz="700" b="1" i="0" kern="1200" dirty="0" err="1">
                          <a:solidFill>
                            <a:schemeClr val="tx1">
                              <a:lumMod val="75000"/>
                              <a:lumOff val="25000"/>
                            </a:schemeClr>
                          </a:solidFill>
                          <a:effectLst/>
                          <a:latin typeface="+mn-lt"/>
                          <a:ea typeface="+mn-ea"/>
                          <a:cs typeface="+mn-cs"/>
                        </a:rPr>
                        <a:t>FXl</a:t>
                      </a:r>
                      <a:r>
                        <a:rPr lang="en-US" sz="700" b="1" i="0" kern="1200" dirty="0">
                          <a:solidFill>
                            <a:schemeClr val="tx1">
                              <a:lumMod val="75000"/>
                              <a:lumOff val="25000"/>
                            </a:schemeClr>
                          </a:solidFill>
                          <a:effectLst/>
                          <a:latin typeface="+mn-lt"/>
                          <a:ea typeface="+mn-ea"/>
                          <a:cs typeface="+mn-cs"/>
                        </a:rPr>
                        <a:t> or FXII? </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7D5D7"/>
                    </a:solid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415829421"/>
                  </a:ext>
                </a:extLst>
              </a:tr>
              <a:tr h="457200">
                <a:tc>
                  <a:txBody>
                    <a:bodyPr/>
                    <a:lstStyle/>
                    <a:p>
                      <a:pPr algn="ctr"/>
                      <a:r>
                        <a:rPr lang="en-US" sz="1000" dirty="0"/>
                        <a:t>17:45</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18:00 - 19:30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lumMod val="75000"/>
                              <a:lumOff val="25000"/>
                            </a:schemeClr>
                          </a:solidFill>
                          <a:effectLst/>
                          <a:uLnTx/>
                          <a:uFillTx/>
                          <a:latin typeface="+mn-lt"/>
                          <a:ea typeface="+mn-ea"/>
                          <a:cs typeface="+mn-cs"/>
                        </a:rPr>
                        <a:t>VUiH9005 Virtual Updates-in-Hematology</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18:00 - 19:30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VUiH9006 Virtual Updates-in-Hematology </a:t>
                      </a:r>
                      <a:endParaRPr kumimoji="0" lang="en-US" sz="7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rgbClr val="FFFD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18:00 - 18:00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VUiH9007 Virtual Updates-in-Hematology</a:t>
                      </a:r>
                      <a:endParaRPr kumimoji="0" lang="en-US" sz="7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rPr>
                        <a:t>18:00 - 19:30 CEST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75000"/>
                              <a:lumOff val="25000"/>
                            </a:prstClr>
                          </a:solidFill>
                          <a:effectLst/>
                          <a:uLnTx/>
                          <a:uFillTx/>
                          <a:latin typeface="+mn-lt"/>
                          <a:ea typeface="+mn-ea"/>
                          <a:cs typeface="+mn-cs"/>
                        </a:rPr>
                        <a:t>VUiH9008 Virtual Updates-in-Hematology</a:t>
                      </a:r>
                      <a:endParaRPr kumimoji="0" lang="en-US" sz="7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rgbClr val="FFFDD1"/>
                    </a:solidFill>
                  </a:tcPr>
                </a:tc>
                <a:extLst>
                  <a:ext uri="{0D108BD9-81ED-4DB2-BD59-A6C34878D82A}">
                    <a16:rowId xmlns:a16="http://schemas.microsoft.com/office/drawing/2014/main" val="3646589468"/>
                  </a:ext>
                </a:extLst>
              </a:tr>
              <a:tr h="457200">
                <a:tc>
                  <a:txBody>
                    <a:bodyPr/>
                    <a:lstStyle/>
                    <a:p>
                      <a:pPr algn="ctr"/>
                      <a:r>
                        <a:rPr lang="en-US" sz="1000" dirty="0"/>
                        <a:t>18:45</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bg1"/>
                        </a:solidFill>
                        <a:effectLst/>
                        <a:uLnTx/>
                        <a:uFillTx/>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DD1"/>
                    </a:solidFill>
                  </a:tcPr>
                </a:tc>
                <a:extLst>
                  <a:ext uri="{0D108BD9-81ED-4DB2-BD59-A6C34878D82A}">
                    <a16:rowId xmlns:a16="http://schemas.microsoft.com/office/drawing/2014/main" val="3640380773"/>
                  </a:ext>
                </a:extLst>
              </a:tr>
            </a:tbl>
          </a:graphicData>
        </a:graphic>
      </p:graphicFrame>
    </p:spTree>
    <p:extLst>
      <p:ext uri="{BB962C8B-B14F-4D97-AF65-F5344CB8AC3E}">
        <p14:creationId xmlns:p14="http://schemas.microsoft.com/office/powerpoint/2010/main" val="10036303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f8b9a6f2-e365-4b8d-af1e-d670a273f155&quot; IsConsolidated=&quot;False&quot; IsTopLevel=&quot;False&quot; Layer=&quot;Harvey 2/4 [2]&quot; Source=&quot;Harvey 4&quot; /&gt;"/>
</p:tagLst>
</file>

<file path=ppt/tags/tag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f8b9a6f2-e365-4b8d-af1e-d670a273f155&quot; IsConsolidated=&quot;False&quot; IsTopLevel=&quot;False&quot; Layer=&quot;Harvey 3/4 [3]&quot; Source=&quot;Harvey 4&quot; /&gt;"/>
</p:tagLst>
</file>

<file path=ppt/tags/tag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f8b9a6f2-e365-4b8d-af1e-d670a273f155&quot; IsConsolidated=&quot;False&quot; IsTopLevel=&quot;False&quot; Layer=&quot;Harvey 4/4 [4]&quot; Source=&quot;Harvey 4&quot; /&gt;"/>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0QIX98gRlKKlkaNft2Sq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Nh5w97_.YnAoHfuKsEJeQ"/>
</p:tagLst>
</file>

<file path=ppt/tags/tag4.xml><?xml version="1.0" encoding="utf-8"?>
<p:tagLst xmlns:a="http://schemas.openxmlformats.org/drawingml/2006/main" xmlns:r="http://schemas.openxmlformats.org/officeDocument/2006/relationships" xmlns:p="http://schemas.openxmlformats.org/presentationml/2006/main">
  <p:tag name="AS_UNIQUEID" val="3182"/>
</p:tagLst>
</file>

<file path=ppt/tags/tag5.xml><?xml version="1.0" encoding="utf-8"?>
<p:tagLst xmlns:a="http://schemas.openxmlformats.org/drawingml/2006/main" xmlns:r="http://schemas.openxmlformats.org/officeDocument/2006/relationships" xmlns:p="http://schemas.openxmlformats.org/presentationml/2006/main">
  <p:tag name="AS_UNIQUEID" val="3183"/>
</p:tagLst>
</file>

<file path=ppt/tags/tag6.xml><?xml version="1.0" encoding="utf-8"?>
<p:tagLst xmlns:a="http://schemas.openxmlformats.org/drawingml/2006/main" xmlns:r="http://schemas.openxmlformats.org/officeDocument/2006/relationships" xmlns:p="http://schemas.openxmlformats.org/presentationml/2006/main">
  <p:tag name="AS_UNIQUEID" val="3188"/>
</p:tagLst>
</file>

<file path=ppt/tags/tag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f8b9a6f2-e365-4b8d-af1e-d670a273f155&quot; IsConsolidated=&quot;False&quot; IsTopLevel=&quot;False&quot; Layer=&quot;Harvey 4&quot; Source=&quot;Harvey 4&quot; /&gt;"/>
</p:tagLst>
</file>

<file path=ppt/tags/tag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f8b9a6f2-e365-4b8d-af1e-d670a273f155&quot; IsConsolidated=&quot;False&quot; IsTopLevel=&quot;False&quot; Layer=&quot;Harvey 0/4 [0]&quot; Source=&quot;Harvey 4&quot; /&gt;"/>
</p:tagLst>
</file>

<file path=ppt/tags/tag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f8b9a6f2-e365-4b8d-af1e-d670a273f155&quot; IsConsolidated=&quot;False&quot; IsTopLevel=&quot;False&quot; Layer=&quot;Harvey 1/4 [1]&quot; Source=&quot;Harvey 4&quot; /&gt;"/>
</p:tagLst>
</file>

<file path=ppt/theme/theme1.xml><?xml version="1.0" encoding="utf-8"?>
<a:theme xmlns:a="http://schemas.openxmlformats.org/drawingml/2006/main" name="Blank">
  <a:themeElements>
    <a:clrScheme name="Genmab 2017">
      <a:dk1>
        <a:sysClr val="windowText" lastClr="000000"/>
      </a:dk1>
      <a:lt1>
        <a:sysClr val="window" lastClr="FFFFFF"/>
      </a:lt1>
      <a:dk2>
        <a:srgbClr val="FACCDA"/>
      </a:dk2>
      <a:lt2>
        <a:srgbClr val="7BD1EB"/>
      </a:lt2>
      <a:accent1>
        <a:srgbClr val="009D94"/>
      </a:accent1>
      <a:accent2>
        <a:srgbClr val="BDE8F5"/>
      </a:accent2>
      <a:accent3>
        <a:srgbClr val="B3B4B6"/>
      </a:accent3>
      <a:accent4>
        <a:srgbClr val="E40046"/>
      </a:accent4>
      <a:accent5>
        <a:srgbClr val="B3E2DF"/>
      </a:accent5>
      <a:accent6>
        <a:srgbClr val="818285"/>
      </a:accent6>
      <a:hlink>
        <a:srgbClr val="009890"/>
      </a:hlink>
      <a:folHlink>
        <a:srgbClr val="000000"/>
      </a:folHlink>
    </a:clrScheme>
    <a:fontScheme name="Genmab 201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DRAFT revised template.potx" id="{A7F79291-72E9-48A7-B1DC-C8381F020B0E}" vid="{5D8E6B87-9AEB-45B4-A6B3-E9CB0D3FCE5A}"/>
    </a:ext>
  </a:extLst>
</a:theme>
</file>

<file path=ppt/theme/theme2.xml><?xml version="1.0" encoding="utf-8"?>
<a:theme xmlns:a="http://schemas.openxmlformats.org/drawingml/2006/main" name="Genmab PowerPoint template_format 16_9_vs.1.1">
  <a:themeElements>
    <a:clrScheme name="Genmab 2017">
      <a:dk1>
        <a:sysClr val="windowText" lastClr="000000"/>
      </a:dk1>
      <a:lt1>
        <a:sysClr val="window" lastClr="FFFFFF"/>
      </a:lt1>
      <a:dk2>
        <a:srgbClr val="FACCDA"/>
      </a:dk2>
      <a:lt2>
        <a:srgbClr val="7BD1EB"/>
      </a:lt2>
      <a:accent1>
        <a:srgbClr val="009D94"/>
      </a:accent1>
      <a:accent2>
        <a:srgbClr val="BDE8F5"/>
      </a:accent2>
      <a:accent3>
        <a:srgbClr val="B3B4B6"/>
      </a:accent3>
      <a:accent4>
        <a:srgbClr val="E40046"/>
      </a:accent4>
      <a:accent5>
        <a:srgbClr val="B3E2DF"/>
      </a:accent5>
      <a:accent6>
        <a:srgbClr val="818285"/>
      </a:accent6>
      <a:hlink>
        <a:srgbClr val="009890"/>
      </a:hlink>
      <a:folHlink>
        <a:srgbClr val="000000"/>
      </a:folHlink>
    </a:clrScheme>
    <a:fontScheme name="Genmab 201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t"/>
      <a:lstStyle>
        <a:defPPr algn="l">
          <a:defRPr sz="1400" dirty="0" err="1"/>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DRAFT revised template.potx" id="{A7F79291-72E9-48A7-B1DC-C8381F020B0E}" vid="{5D8E6B87-9AEB-45B4-A6B3-E9CB0D3FCE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2721</Words>
  <Application>Microsoft Macintosh PowerPoint</Application>
  <PresentationFormat>Widescreen</PresentationFormat>
  <Paragraphs>805</Paragraphs>
  <Slides>9</Slides>
  <Notes>8</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4" baseType="lpstr">
      <vt:lpstr>Arial</vt:lpstr>
      <vt:lpstr>Calibri</vt:lpstr>
      <vt:lpstr>Blank</vt:lpstr>
      <vt:lpstr>Genmab PowerPoint template_format 16_9_vs.1.1</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ASH22 Planning</dc:title>
  <dc:creator>Raj Shah</dc:creator>
  <cp:lastModifiedBy>paul de santis</cp:lastModifiedBy>
  <cp:revision>63</cp:revision>
  <dcterms:created xsi:type="dcterms:W3CDTF">2022-09-16T19:50:17Z</dcterms:created>
  <dcterms:modified xsi:type="dcterms:W3CDTF">2023-03-09T16:37:50Z</dcterms:modified>
</cp:coreProperties>
</file>