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4"/>
  </p:notesMasterIdLst>
  <p:sldIdLst>
    <p:sldId id="2147472678" r:id="rId3"/>
    <p:sldId id="2147472680" r:id="rId4"/>
    <p:sldId id="2147472681" r:id="rId5"/>
    <p:sldId id="2147472683" r:id="rId6"/>
    <p:sldId id="2147472685" r:id="rId7"/>
    <p:sldId id="2147472686" r:id="rId8"/>
    <p:sldId id="2147472687" r:id="rId9"/>
    <p:sldId id="2147472688" r:id="rId10"/>
    <p:sldId id="2147472689" r:id="rId11"/>
    <p:sldId id="2147472692" r:id="rId12"/>
    <p:sldId id="21474726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hedule-at-a-Glance" id="{6CA6D041-E921-4A5A-BD30-E599FE19E38D}">
          <p14:sldIdLst>
            <p14:sldId id="2147472678"/>
            <p14:sldId id="2147472680"/>
            <p14:sldId id="2147472681"/>
            <p14:sldId id="2147472683"/>
            <p14:sldId id="2147472685"/>
            <p14:sldId id="2147472686"/>
            <p14:sldId id="2147472687"/>
            <p14:sldId id="2147472688"/>
            <p14:sldId id="2147472689"/>
            <p14:sldId id="2147472692"/>
            <p14:sldId id="2147472691"/>
          </p14:sldIdLst>
        </p14:section>
      </p14:sectionLst>
    </p:ext>
    <p:ext uri="{EFAFB233-063F-42B5-8137-9DF3F51BA10A}">
      <p15:sldGuideLst xmlns:p15="http://schemas.microsoft.com/office/powerpoint/2012/main">
        <p15:guide id="1" orient="horz" pos="709" userDrawn="1">
          <p15:clr>
            <a:srgbClr val="A4A3A4"/>
          </p15:clr>
        </p15:guide>
        <p15:guide id="2" pos="6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F9DC"/>
    <a:srgbClr val="005193"/>
    <a:srgbClr val="AADB82"/>
    <a:srgbClr val="FFFFD3"/>
    <a:srgbClr val="053399"/>
    <a:srgbClr val="AADA82"/>
    <a:srgbClr val="FFFED2"/>
    <a:srgbClr val="A17D5E"/>
    <a:srgbClr val="001F5F"/>
    <a:srgbClr val="F2D6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8" autoAdjust="0"/>
    <p:restoredTop sz="94846"/>
  </p:normalViewPr>
  <p:slideViewPr>
    <p:cSldViewPr snapToGrid="0">
      <p:cViewPr varScale="1">
        <p:scale>
          <a:sx n="178" d="100"/>
          <a:sy n="178" d="100"/>
        </p:scale>
        <p:origin x="208" y="256"/>
      </p:cViewPr>
      <p:guideLst>
        <p:guide orient="horz" pos="709"/>
        <p:guide pos="6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61C02-CA80-8A4E-9B97-B496CE8C4468}" type="datetimeFigureOut">
              <a:rPr lang="en-US" smtClean="0"/>
              <a:t>3/16/23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F394F-BF74-BC48-BD37-076B8D62836E}" type="slidenum">
              <a:rPr lang="en-US" smtClean="0"/>
              <a:t>‹#›</a:t>
            </a:fld>
            <a:endParaRPr lang="en-US"/>
          </a:p>
        </p:txBody>
      </p:sp>
    </p:spTree>
    <p:extLst>
      <p:ext uri="{BB962C8B-B14F-4D97-AF65-F5344CB8AC3E}">
        <p14:creationId xmlns:p14="http://schemas.microsoft.com/office/powerpoint/2010/main" val="255756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3</a:t>
            </a:fld>
            <a:endParaRPr lang="en-US"/>
          </a:p>
        </p:txBody>
      </p:sp>
    </p:spTree>
    <p:extLst>
      <p:ext uri="{BB962C8B-B14F-4D97-AF65-F5344CB8AC3E}">
        <p14:creationId xmlns:p14="http://schemas.microsoft.com/office/powerpoint/2010/main" val="82426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4</a:t>
            </a:fld>
            <a:endParaRPr lang="en-US"/>
          </a:p>
        </p:txBody>
      </p:sp>
    </p:spTree>
    <p:extLst>
      <p:ext uri="{BB962C8B-B14F-4D97-AF65-F5344CB8AC3E}">
        <p14:creationId xmlns:p14="http://schemas.microsoft.com/office/powerpoint/2010/main" val="280121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5</a:t>
            </a:fld>
            <a:endParaRPr lang="en-US"/>
          </a:p>
        </p:txBody>
      </p:sp>
    </p:spTree>
    <p:extLst>
      <p:ext uri="{BB962C8B-B14F-4D97-AF65-F5344CB8AC3E}">
        <p14:creationId xmlns:p14="http://schemas.microsoft.com/office/powerpoint/2010/main" val="241100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6</a:t>
            </a:fld>
            <a:endParaRPr lang="en-US"/>
          </a:p>
        </p:txBody>
      </p:sp>
    </p:spTree>
    <p:extLst>
      <p:ext uri="{BB962C8B-B14F-4D97-AF65-F5344CB8AC3E}">
        <p14:creationId xmlns:p14="http://schemas.microsoft.com/office/powerpoint/2010/main" val="13535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7</a:t>
            </a:fld>
            <a:endParaRPr lang="en-US"/>
          </a:p>
        </p:txBody>
      </p:sp>
    </p:spTree>
    <p:extLst>
      <p:ext uri="{BB962C8B-B14F-4D97-AF65-F5344CB8AC3E}">
        <p14:creationId xmlns:p14="http://schemas.microsoft.com/office/powerpoint/2010/main" val="215066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8</a:t>
            </a:fld>
            <a:endParaRPr lang="en-US"/>
          </a:p>
        </p:txBody>
      </p:sp>
    </p:spTree>
    <p:extLst>
      <p:ext uri="{BB962C8B-B14F-4D97-AF65-F5344CB8AC3E}">
        <p14:creationId xmlns:p14="http://schemas.microsoft.com/office/powerpoint/2010/main" val="246733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9</a:t>
            </a:fld>
            <a:endParaRPr lang="en-US"/>
          </a:p>
        </p:txBody>
      </p:sp>
    </p:spTree>
    <p:extLst>
      <p:ext uri="{BB962C8B-B14F-4D97-AF65-F5344CB8AC3E}">
        <p14:creationId xmlns:p14="http://schemas.microsoft.com/office/powerpoint/2010/main" val="125280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10</a:t>
            </a:fld>
            <a:endParaRPr lang="en-US"/>
          </a:p>
        </p:txBody>
      </p:sp>
    </p:spTree>
    <p:extLst>
      <p:ext uri="{BB962C8B-B14F-4D97-AF65-F5344CB8AC3E}">
        <p14:creationId xmlns:p14="http://schemas.microsoft.com/office/powerpoint/2010/main" val="282252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F394F-BF74-BC48-BD37-076B8D62836E}" type="slidenum">
              <a:rPr lang="en-US" smtClean="0"/>
              <a:t>11</a:t>
            </a:fld>
            <a:endParaRPr lang="en-US"/>
          </a:p>
        </p:txBody>
      </p:sp>
    </p:spTree>
    <p:extLst>
      <p:ext uri="{BB962C8B-B14F-4D97-AF65-F5344CB8AC3E}">
        <p14:creationId xmlns:p14="http://schemas.microsoft.com/office/powerpoint/2010/main" val="2850996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tIns="0"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9"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1386154752"/>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75997" y="576000"/>
            <a:ext cx="5412053" cy="505668"/>
          </a:xfrm>
        </p:spPr>
        <p:txBody>
          <a:bodyPr/>
          <a:lstStyle/>
          <a:p>
            <a:r>
              <a:rPr lang="en-US"/>
              <a:t>Click to edit Master title style</a:t>
            </a:r>
          </a:p>
        </p:txBody>
      </p:sp>
      <p:sp>
        <p:nvSpPr>
          <p:cNvPr id="9" name="Subtitle 2"/>
          <p:cNvSpPr>
            <a:spLocks noGrp="1"/>
          </p:cNvSpPr>
          <p:nvPr>
            <p:ph type="subTitle" idx="14"/>
          </p:nvPr>
        </p:nvSpPr>
        <p:spPr>
          <a:xfrm>
            <a:off x="575998" y="1062421"/>
            <a:ext cx="5412053"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10" name="Text Placeholder 3"/>
          <p:cNvSpPr>
            <a:spLocks noGrp="1"/>
          </p:cNvSpPr>
          <p:nvPr>
            <p:ph type="body" sz="quarter" idx="13"/>
          </p:nvPr>
        </p:nvSpPr>
        <p:spPr>
          <a:xfrm>
            <a:off x="576263" y="1806575"/>
            <a:ext cx="5410200" cy="447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4"/>
          <p:cNvSpPr>
            <a:spLocks noGrp="1"/>
          </p:cNvSpPr>
          <p:nvPr>
            <p:ph type="pic" idx="1"/>
          </p:nvPr>
        </p:nvSpPr>
        <p:spPr>
          <a:xfrm>
            <a:off x="6203950" y="684000"/>
            <a:ext cx="5411536" cy="559615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_DateCustomA"/>
          <p:cNvSpPr>
            <a:spLocks noGrp="1"/>
          </p:cNvSpPr>
          <p:nvPr>
            <p:ph type="dt" sz="half" idx="10"/>
          </p:nvPr>
        </p:nvSpPr>
        <p:spPr/>
        <p:txBody>
          <a:bodyPr/>
          <a:lstStyle/>
          <a:p>
            <a:fld id="{054CD00D-E014-40BE-9A6E-F3050C10444D}" type="datetime1">
              <a:rPr lang="en-US" smtClean="0"/>
              <a:t>3/16/23</a:t>
            </a:fld>
            <a:endParaRPr lang="en-US"/>
          </a:p>
        </p:txBody>
      </p:sp>
      <p:sp>
        <p:nvSpPr>
          <p:cNvPr id="6" name="FLD_PresentationTitle"/>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t>‹#›</a:t>
            </a:fld>
            <a:endParaRPr lang="en-US"/>
          </a:p>
        </p:txBody>
      </p:sp>
    </p:spTree>
    <p:extLst>
      <p:ext uri="{BB962C8B-B14F-4D97-AF65-F5344CB8AC3E}">
        <p14:creationId xmlns:p14="http://schemas.microsoft.com/office/powerpoint/2010/main" val="318327130"/>
      </p:ext>
    </p:extLst>
  </p:cSld>
  <p:clrMapOvr>
    <a:masterClrMapping/>
  </p:clrMapOvr>
  <p:extLst>
    <p:ext uri="{DCECCB84-F9BA-43D5-87BE-67443E8EF086}">
      <p15:sldGuideLst xmlns:p15="http://schemas.microsoft.com/office/powerpoint/2012/main">
        <p15:guide id="1" pos="3908">
          <p15:clr>
            <a:srgbClr val="F26B43"/>
          </p15:clr>
        </p15:guide>
        <p15:guide id="2" pos="3772">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575998" y="576000"/>
            <a:ext cx="5416816" cy="505668"/>
          </a:xfrm>
        </p:spPr>
        <p:txBody>
          <a:bodyPr/>
          <a:lstStyle/>
          <a:p>
            <a:r>
              <a:rPr lang="en-US"/>
              <a:t>Click to edit Master title style</a:t>
            </a:r>
          </a:p>
        </p:txBody>
      </p:sp>
      <p:sp>
        <p:nvSpPr>
          <p:cNvPr id="9" name="Subtitle 2"/>
          <p:cNvSpPr>
            <a:spLocks noGrp="1"/>
          </p:cNvSpPr>
          <p:nvPr>
            <p:ph type="subTitle" idx="13"/>
          </p:nvPr>
        </p:nvSpPr>
        <p:spPr>
          <a:xfrm>
            <a:off x="575998" y="1062421"/>
            <a:ext cx="5416815"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6204775" y="684000"/>
            <a:ext cx="5410800" cy="55961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3/16/23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3652075171"/>
      </p:ext>
    </p:extLst>
  </p:cSld>
  <p:clrMapOvr>
    <a:masterClrMapping/>
  </p:clrMapOvr>
  <p:extLst>
    <p:ext uri="{DCECCB84-F9BA-43D5-87BE-67443E8EF086}">
      <p15:sldGuideLst xmlns:p15="http://schemas.microsoft.com/office/powerpoint/2012/main">
        <p15:guide id="1" pos="3908">
          <p15:clr>
            <a:srgbClr val="F26B43"/>
          </p15:clr>
        </p15:guide>
        <p15:guide id="2" pos="3775">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8" y="970157"/>
            <a:ext cx="11039488" cy="2571340"/>
          </a:xfrm>
        </p:spPr>
        <p:txBody>
          <a:bodyPr anchor="ctr" anchorCtr="0"/>
          <a:lstStyle>
            <a:lvl1pPr algn="ctr">
              <a:lnSpc>
                <a:spcPct val="94000"/>
              </a:lnSpc>
              <a:defRPr sz="3000" b="0">
                <a:solidFill>
                  <a:schemeClr val="accent4"/>
                </a:solidFill>
              </a:defRPr>
            </a:lvl1pPr>
          </a:lstStyle>
          <a:p>
            <a:r>
              <a:rPr lang="en-US"/>
              <a:t>Click to edit Master title style </a:t>
            </a:r>
          </a:p>
        </p:txBody>
      </p:sp>
      <p:sp>
        <p:nvSpPr>
          <p:cNvPr id="8" name="Text Placeholder 2"/>
          <p:cNvSpPr>
            <a:spLocks noGrp="1"/>
          </p:cNvSpPr>
          <p:nvPr>
            <p:ph type="body" sz="quarter" idx="13"/>
          </p:nvPr>
        </p:nvSpPr>
        <p:spPr>
          <a:xfrm>
            <a:off x="575997"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8" name="Text Placeholder 3"/>
          <p:cNvSpPr>
            <a:spLocks noGrp="1"/>
          </p:cNvSpPr>
          <p:nvPr userDrawn="1">
            <p:ph type="body" sz="quarter" idx="15"/>
          </p:nvPr>
        </p:nvSpPr>
        <p:spPr>
          <a:xfrm>
            <a:off x="33912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27" name="Text Placeholder 4"/>
          <p:cNvSpPr>
            <a:spLocks noGrp="1"/>
          </p:cNvSpPr>
          <p:nvPr>
            <p:ph type="body" sz="quarter" idx="16"/>
          </p:nvPr>
        </p:nvSpPr>
        <p:spPr>
          <a:xfrm>
            <a:off x="62064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28" name="Text Placeholder 5"/>
          <p:cNvSpPr>
            <a:spLocks noGrp="1"/>
          </p:cNvSpPr>
          <p:nvPr>
            <p:ph type="body" sz="quarter" idx="17"/>
          </p:nvPr>
        </p:nvSpPr>
        <p:spPr>
          <a:xfrm>
            <a:off x="90216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6" name="Picture Placeholder 6"/>
          <p:cNvSpPr>
            <a:spLocks noGrp="1"/>
          </p:cNvSpPr>
          <p:nvPr userDrawn="1">
            <p:ph type="pic" sz="quarter" idx="14" hasCustomPrompt="1"/>
          </p:nvPr>
        </p:nvSpPr>
        <p:spPr>
          <a:xfrm>
            <a:off x="1263597"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29" name="Picture Placeholder 7"/>
          <p:cNvSpPr>
            <a:spLocks noGrp="1"/>
          </p:cNvSpPr>
          <p:nvPr>
            <p:ph type="pic" sz="quarter" idx="18" hasCustomPrompt="1"/>
          </p:nvPr>
        </p:nvSpPr>
        <p:spPr>
          <a:xfrm>
            <a:off x="4078800" y="3649497"/>
            <a:ext cx="1224000" cy="1224000"/>
          </a:xfrm>
          <a:prstGeom prst="ellipse">
            <a:avLst/>
          </a:prstGeom>
        </p:spPr>
        <p:txBody>
          <a:bodyPr tIns="108000" bIns="0" anchor="b" anchorCtr="0">
            <a:normAutofit/>
          </a:bodyPr>
          <a:lstStyle>
            <a:lvl1pPr marL="0" indent="0" algn="ctr">
              <a:buNone/>
              <a:defRPr sz="900"/>
            </a:lvl1pPr>
          </a:lstStyle>
          <a:p>
            <a:r>
              <a:rPr lang="en-US"/>
              <a:t>Click icon to add picture or icon</a:t>
            </a:r>
          </a:p>
        </p:txBody>
      </p:sp>
      <p:sp>
        <p:nvSpPr>
          <p:cNvPr id="30" name="Picture Placeholder 8"/>
          <p:cNvSpPr>
            <a:spLocks noGrp="1"/>
          </p:cNvSpPr>
          <p:nvPr>
            <p:ph type="pic" sz="quarter" idx="19" hasCustomPrompt="1"/>
          </p:nvPr>
        </p:nvSpPr>
        <p:spPr>
          <a:xfrm>
            <a:off x="6894000"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31" name="Picture Placeholder 9"/>
          <p:cNvSpPr>
            <a:spLocks noGrp="1"/>
          </p:cNvSpPr>
          <p:nvPr>
            <p:ph type="pic" sz="quarter" idx="20" hasCustomPrompt="1"/>
          </p:nvPr>
        </p:nvSpPr>
        <p:spPr>
          <a:xfrm>
            <a:off x="9709200"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3" name="Date Placeholder 2"/>
          <p:cNvSpPr>
            <a:spLocks noGrp="1"/>
          </p:cNvSpPr>
          <p:nvPr>
            <p:ph type="dt" sz="half" idx="10"/>
          </p:nvPr>
        </p:nvSpPr>
        <p:spPr/>
        <p:txBody>
          <a:bodyPr/>
          <a:lstStyle/>
          <a:p>
            <a:fld id="{8817E515-0158-47F9-88CF-0905226B6192}" type="datetime1">
              <a:rPr lang="en-US" smtClean="0"/>
              <a:t>3/16/23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8C45C-947F-4981-8B3F-4F32E973C901}" type="slidenum">
              <a:rPr lang="en-US" smtClean="0"/>
              <a:pPr/>
              <a:t>‹#›</a:t>
            </a:fld>
            <a:endParaRPr lang="en-US"/>
          </a:p>
        </p:txBody>
      </p:sp>
      <p:sp>
        <p:nvSpPr>
          <p:cNvPr id="14" name="Text Placeholder 2"/>
          <p:cNvSpPr>
            <a:spLocks noGrp="1"/>
          </p:cNvSpPr>
          <p:nvPr>
            <p:ph type="body" sz="quarter" idx="21"/>
          </p:nvPr>
        </p:nvSpPr>
        <p:spPr>
          <a:xfrm>
            <a:off x="575997"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5" name="Text Placeholder 3"/>
          <p:cNvSpPr>
            <a:spLocks noGrp="1"/>
          </p:cNvSpPr>
          <p:nvPr>
            <p:ph type="body" sz="quarter" idx="22"/>
          </p:nvPr>
        </p:nvSpPr>
        <p:spPr>
          <a:xfrm>
            <a:off x="33912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7" name="Text Placeholder 4"/>
          <p:cNvSpPr>
            <a:spLocks noGrp="1"/>
          </p:cNvSpPr>
          <p:nvPr>
            <p:ph type="body" sz="quarter" idx="23"/>
          </p:nvPr>
        </p:nvSpPr>
        <p:spPr>
          <a:xfrm>
            <a:off x="62064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9" name="Text Placeholder 5"/>
          <p:cNvSpPr>
            <a:spLocks noGrp="1"/>
          </p:cNvSpPr>
          <p:nvPr>
            <p:ph type="body" sz="quarter" idx="24"/>
          </p:nvPr>
        </p:nvSpPr>
        <p:spPr>
          <a:xfrm>
            <a:off x="90216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268507057"/>
      </p:ext>
    </p:extLst>
  </p:cSld>
  <p:clrMapOvr>
    <a:masterClrMapping/>
  </p:clrMapOvr>
  <p:extLst>
    <p:ext uri="{DCECCB84-F9BA-43D5-87BE-67443E8EF086}">
      <p15:sldGuideLst xmlns:p15="http://schemas.microsoft.com/office/powerpoint/2012/main">
        <p15:guide id="1" pos="362">
          <p15:clr>
            <a:srgbClr val="F26B43"/>
          </p15:clr>
        </p15:guide>
        <p15:guide id="2" pos="2000">
          <p15:clr>
            <a:srgbClr val="F26B43"/>
          </p15:clr>
        </p15:guide>
        <p15:guide id="3" pos="2136">
          <p15:clr>
            <a:srgbClr val="F26B43"/>
          </p15:clr>
        </p15:guide>
        <p15:guide id="4" pos="3773">
          <p15:clr>
            <a:srgbClr val="F26B43"/>
          </p15:clr>
        </p15:guide>
        <p15:guide id="5" pos="3909">
          <p15:clr>
            <a:srgbClr val="F26B43"/>
          </p15:clr>
        </p15:guide>
        <p15:guide id="6" pos="5546">
          <p15:clr>
            <a:srgbClr val="F26B43"/>
          </p15:clr>
        </p15:guide>
        <p15:guide id="7" pos="5682">
          <p15:clr>
            <a:srgbClr val="F26B43"/>
          </p15:clr>
        </p15:guide>
        <p15:guide id="8" pos="7315">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8817E515-0158-47F9-88CF-0905226B6192}" type="datetime1">
              <a:rPr lang="en-US" smtClean="0"/>
              <a:t>3/16/23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4C8C45C-947F-4981-8B3F-4F32E973C901}" type="slidenum">
              <a:rPr lang="en-US" smtClean="0"/>
              <a:pPr/>
              <a:t>‹#›</a:t>
            </a:fld>
            <a:endParaRPr lang="en-US"/>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Tree>
    <p:extLst>
      <p:ext uri="{BB962C8B-B14F-4D97-AF65-F5344CB8AC3E}">
        <p14:creationId xmlns:p14="http://schemas.microsoft.com/office/powerpoint/2010/main" val="214316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17E515-0158-47F9-88CF-0905226B6192}" type="datetime1">
              <a:rPr lang="en-US" smtClean="0"/>
              <a:t>3/16/23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pPr/>
              <a:t>‹#›</a:t>
            </a:fld>
            <a:endParaRPr lang="en-US"/>
          </a:p>
        </p:txBody>
      </p:sp>
    </p:spTree>
    <p:extLst>
      <p:ext uri="{BB962C8B-B14F-4D97-AF65-F5344CB8AC3E}">
        <p14:creationId xmlns:p14="http://schemas.microsoft.com/office/powerpoint/2010/main" val="367865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5"/>
        </a:solidFill>
        <a:effectLst/>
      </p:bgPr>
    </p:bg>
    <p:spTree>
      <p:nvGrpSpPr>
        <p:cNvPr id="1" name=""/>
        <p:cNvGrpSpPr/>
        <p:nvPr/>
      </p:nvGrpSpPr>
      <p:grpSpPr>
        <a:xfrm>
          <a:off x="0" y="0"/>
          <a:ext cx="0" cy="0"/>
          <a:chOff x="0" y="0"/>
          <a:chExt cx="0" cy="0"/>
        </a:xfrm>
      </p:grpSpPr>
      <p:sp>
        <p:nvSpPr>
          <p:cNvPr id="11" name="TextBox 10"/>
          <p:cNvSpPr txBox="1"/>
          <p:nvPr userDrawn="1"/>
        </p:nvSpPr>
        <p:spPr>
          <a:xfrm>
            <a:off x="9020174" y="6095781"/>
            <a:ext cx="2587741" cy="228973"/>
          </a:xfrm>
          <a:prstGeom prst="rect">
            <a:avLst/>
          </a:prstGeom>
          <a:noFill/>
        </p:spPr>
        <p:txBody>
          <a:bodyPr wrap="square" lIns="0" tIns="0" rIns="0" bIns="0" rtlCol="0" anchor="b" anchorCtr="0">
            <a:spAutoFit/>
          </a:bodyPr>
          <a:lstStyle/>
          <a:p>
            <a:pPr algn="r">
              <a:lnSpc>
                <a:spcPct val="93000"/>
              </a:lnSpc>
            </a:pPr>
            <a:r>
              <a:rPr lang="en-US" sz="1600" kern="1200">
                <a:solidFill>
                  <a:schemeClr val="accent1"/>
                </a:solidFill>
                <a:latin typeface="+mn-lt"/>
                <a:ea typeface="+mn-ea"/>
                <a:cs typeface="+mn-cs"/>
              </a:rPr>
              <a:t>www.genmab.com</a:t>
            </a:r>
          </a:p>
        </p:txBody>
      </p:sp>
      <p:sp>
        <p:nvSpPr>
          <p:cNvPr id="6"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7"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8"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63018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83C41760-7F1E-3841-99A8-BBB5753F6AD1}"/>
              </a:ext>
            </a:extLst>
          </p:cNvPr>
          <p:cNvSpPr>
            <a:spLocks noGrp="1"/>
          </p:cNvSpPr>
          <p:nvPr>
            <p:ph type="body" sz="quarter" idx="13"/>
          </p:nvPr>
        </p:nvSpPr>
        <p:spPr>
          <a:xfrm>
            <a:off x="571500" y="494804"/>
            <a:ext cx="11049000" cy="521196"/>
          </a:xfrm>
          <a:prstGeom prst="rect">
            <a:avLst/>
          </a:prstGeom>
        </p:spPr>
        <p:txBody>
          <a:bodyPr lIns="0" tIns="0" rIns="0" bIns="0">
            <a:noAutofit/>
          </a:bodyPr>
          <a:lstStyle>
            <a:lvl1pPr marL="0" indent="0">
              <a:lnSpc>
                <a:spcPct val="100000"/>
              </a:lnSpc>
              <a:spcBef>
                <a:spcPts val="0"/>
              </a:spcBef>
              <a:spcAft>
                <a:spcPts val="0"/>
              </a:spcAft>
              <a:buFontTx/>
              <a:buNone/>
              <a:defRPr sz="2800" b="1" baseline="0">
                <a:solidFill>
                  <a:schemeClr val="accent1"/>
                </a:solidFill>
              </a:defRPr>
            </a:lvl1pPr>
            <a:lvl2pPr marL="0" indent="0">
              <a:lnSpc>
                <a:spcPct val="100000"/>
              </a:lnSpc>
              <a:spcBef>
                <a:spcPts val="0"/>
              </a:spcBef>
              <a:spcAft>
                <a:spcPts val="0"/>
              </a:spcAft>
              <a:buFontTx/>
              <a:buNone/>
              <a:defRPr sz="2800" b="0">
                <a:solidFill>
                  <a:schemeClr val="accent5"/>
                </a:solidFill>
              </a:defRPr>
            </a:lvl2pPr>
          </a:lstStyle>
          <a:p>
            <a:pPr lvl="0"/>
            <a:r>
              <a:rPr lang="en-US"/>
              <a:t>Click to edit Master text styles</a:t>
            </a:r>
          </a:p>
        </p:txBody>
      </p:sp>
      <p:sp>
        <p:nvSpPr>
          <p:cNvPr id="16" name="Text Placeholder 3">
            <a:extLst>
              <a:ext uri="{FF2B5EF4-FFF2-40B4-BE49-F238E27FC236}">
                <a16:creationId xmlns:a16="http://schemas.microsoft.com/office/drawing/2014/main" id="{B3C4F253-5981-6745-A564-C2276B3C10EC}"/>
              </a:ext>
            </a:extLst>
          </p:cNvPr>
          <p:cNvSpPr>
            <a:spLocks noGrp="1"/>
          </p:cNvSpPr>
          <p:nvPr>
            <p:ph type="body" sz="quarter" idx="17" hasCustomPrompt="1"/>
          </p:nvPr>
        </p:nvSpPr>
        <p:spPr>
          <a:xfrm>
            <a:off x="571500" y="1016000"/>
            <a:ext cx="11049000" cy="528638"/>
          </a:xfrm>
        </p:spPr>
        <p:txBody>
          <a:bodyPr>
            <a:noAutofit/>
          </a:bodyPr>
          <a:lstStyle>
            <a:lvl1pPr>
              <a:buNone/>
              <a:defRPr sz="2800">
                <a:solidFill>
                  <a:schemeClr val="accent1"/>
                </a:solidFill>
              </a:defRPr>
            </a:lvl1pPr>
            <a:lvl2pPr>
              <a:buNone/>
              <a:defRPr/>
            </a:lvl2pPr>
            <a:lvl3pPr>
              <a:buNone/>
              <a:defRPr/>
            </a:lvl3pPr>
            <a:lvl4pPr>
              <a:buNone/>
              <a:defRPr/>
            </a:lvl4pPr>
            <a:lvl5pPr>
              <a:buNone/>
              <a:defRPr/>
            </a:lvl5pPr>
          </a:lstStyle>
          <a:p>
            <a:pPr lvl="0"/>
            <a:r>
              <a:rPr lang="en-US"/>
              <a:t>Insert Subhead</a:t>
            </a:r>
          </a:p>
        </p:txBody>
      </p:sp>
      <p:sp>
        <p:nvSpPr>
          <p:cNvPr id="11" name="TextBox 10">
            <a:extLst>
              <a:ext uri="{FF2B5EF4-FFF2-40B4-BE49-F238E27FC236}">
                <a16:creationId xmlns:a16="http://schemas.microsoft.com/office/drawing/2014/main" id="{1F2C2DD7-0CB5-734F-8C08-209FF5D7A7B1}"/>
              </a:ext>
            </a:extLst>
          </p:cNvPr>
          <p:cNvSpPr txBox="1"/>
          <p:nvPr userDrawn="1"/>
        </p:nvSpPr>
        <p:spPr>
          <a:xfrm>
            <a:off x="9544276" y="6397476"/>
            <a:ext cx="1391476"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chemeClr val="bg1">
                    <a:lumMod val="50000"/>
                  </a:schemeClr>
                </a:solidFill>
              </a:rPr>
              <a:t>© Genmab</a:t>
            </a:r>
          </a:p>
        </p:txBody>
      </p:sp>
      <p:sp>
        <p:nvSpPr>
          <p:cNvPr id="14" name="TextBox 13">
            <a:extLst>
              <a:ext uri="{FF2B5EF4-FFF2-40B4-BE49-F238E27FC236}">
                <a16:creationId xmlns:a16="http://schemas.microsoft.com/office/drawing/2014/main" id="{482D6D9F-99DE-104E-AE96-B9BBA3DD2840}"/>
              </a:ext>
            </a:extLst>
          </p:cNvPr>
          <p:cNvSpPr txBox="1"/>
          <p:nvPr userDrawn="1"/>
        </p:nvSpPr>
        <p:spPr>
          <a:xfrm>
            <a:off x="10935752" y="6397476"/>
            <a:ext cx="6847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64A6-A54B-2C4C-B7C0-3E76E2F3F27B}" type="slidenum">
              <a:rPr lang="en-US" sz="1000" smtClean="0">
                <a:solidFill>
                  <a:schemeClr val="bg1">
                    <a:lumMod val="50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1">
                  <a:lumMod val="50000"/>
                </a:schemeClr>
              </a:solidFill>
            </a:endParaRPr>
          </a:p>
        </p:txBody>
      </p:sp>
    </p:spTree>
    <p:extLst>
      <p:ext uri="{BB962C8B-B14F-4D97-AF65-F5344CB8AC3E}">
        <p14:creationId xmlns:p14="http://schemas.microsoft.com/office/powerpoint/2010/main" val="385216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logo">
    <p:bg>
      <p:bgPr>
        <a:solidFill>
          <a:schemeClr val="accent1"/>
        </a:solidFill>
        <a:effectLst/>
      </p:bgPr>
    </p:bg>
    <p:spTree>
      <p:nvGrpSpPr>
        <p:cNvPr id="1" name=""/>
        <p:cNvGrpSpPr/>
        <p:nvPr/>
      </p:nvGrpSpPr>
      <p:grpSpPr>
        <a:xfrm>
          <a:off x="0" y="0"/>
          <a:ext cx="0" cy="0"/>
          <a:chOff x="0" y="0"/>
          <a:chExt cx="0" cy="0"/>
        </a:xfrm>
      </p:grpSpPr>
      <p:pic>
        <p:nvPicPr>
          <p:cNvPr id="9" name="smid ud"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29"/>
          </a:xfrm>
          <a:prstGeom prst="rect">
            <a:avLst/>
          </a:prstGeom>
        </p:spPr>
      </p:pic>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4" name="Date_DateCustomA" hidden="1"/>
          <p:cNvSpPr>
            <a:spLocks noGrp="1"/>
          </p:cNvSpPr>
          <p:nvPr>
            <p:ph type="dt" sz="half" idx="10"/>
          </p:nvPr>
        </p:nvSpPr>
        <p:spPr>
          <a:xfrm>
            <a:off x="0" y="7020000"/>
            <a:ext cx="0" cy="0"/>
          </a:xfrm>
          <a:prstGeom prst="rect">
            <a:avLst/>
          </a:prstGeo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a:prstGeom prst="rect">
            <a:avLst/>
          </a:prstGeo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a:prstGeom prst="rect">
            <a:avLst/>
          </a:prstGeom>
        </p:spPr>
        <p:txBody>
          <a:bodyPr/>
          <a:lstStyle>
            <a:lvl1pPr>
              <a:defRPr sz="100">
                <a:noFill/>
              </a:defRPr>
            </a:lvl1pPr>
          </a:lstStyle>
          <a:p>
            <a:fld id="{24C8C45C-947F-4981-8B3F-4F32E973C901}" type="slidenum">
              <a:rPr lang="en-US" smtClean="0"/>
              <a:pPr/>
              <a:t>‹#›</a:t>
            </a:fld>
            <a:endParaRPr lang="en-US"/>
          </a:p>
        </p:txBody>
      </p:sp>
      <p:pic>
        <p:nvPicPr>
          <p:cNvPr id="10"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1600" y="5522400"/>
            <a:ext cx="2592000" cy="754204"/>
          </a:xfrm>
          <a:prstGeom prst="rect">
            <a:avLst/>
          </a:prstGeom>
        </p:spPr>
      </p:pic>
      <p:pic>
        <p:nvPicPr>
          <p:cNvPr id="13" name="Picture 12">
            <a:extLst>
              <a:ext uri="{FF2B5EF4-FFF2-40B4-BE49-F238E27FC236}">
                <a16:creationId xmlns:a16="http://schemas.microsoft.com/office/drawing/2014/main" id="{2399F6A3-37A9-4137-A69B-BEFD87FF3D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6388" y="5799412"/>
            <a:ext cx="2766127" cy="482588"/>
          </a:xfrm>
          <a:prstGeom prst="rect">
            <a:avLst/>
          </a:prstGeom>
        </p:spPr>
      </p:pic>
    </p:spTree>
    <p:extLst>
      <p:ext uri="{BB962C8B-B14F-4D97-AF65-F5344CB8AC3E}">
        <p14:creationId xmlns:p14="http://schemas.microsoft.com/office/powerpoint/2010/main" val="1568133709"/>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Click to edit Master title style</a:t>
            </a:r>
          </a:p>
        </p:txBody>
      </p:sp>
      <p:sp>
        <p:nvSpPr>
          <p:cNvPr id="9" name="Subtitle 2"/>
          <p:cNvSpPr>
            <a:spLocks noGrp="1"/>
          </p:cNvSpPr>
          <p:nvPr>
            <p:ph type="subTitle" idx="13"/>
          </p:nvPr>
        </p:nvSpPr>
        <p:spPr>
          <a:xfrm>
            <a:off x="575997" y="1062421"/>
            <a:ext cx="11036565"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dirty="0"/>
              <a:t>Click to edit Master subtitle style</a:t>
            </a:r>
          </a:p>
        </p:txBody>
      </p:sp>
      <p:sp>
        <p:nvSpPr>
          <p:cNvPr id="3" name="Content Placeholder 3"/>
          <p:cNvSpPr>
            <a:spLocks noGrp="1"/>
          </p:cNvSpPr>
          <p:nvPr>
            <p:ph idx="1"/>
          </p:nvPr>
        </p:nvSpPr>
        <p:spPr>
          <a:xfrm>
            <a:off x="575997" y="1806575"/>
            <a:ext cx="11036566"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84672486"/>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Tree>
    <p:extLst>
      <p:ext uri="{BB962C8B-B14F-4D97-AF65-F5344CB8AC3E}">
        <p14:creationId xmlns:p14="http://schemas.microsoft.com/office/powerpoint/2010/main" val="133066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pic>
        <p:nvPicPr>
          <p:cNvPr id="8"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2860429493"/>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earView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3B22-4100-4710-8E50-3056F7C4C15A}"/>
              </a:ext>
            </a:extLst>
          </p:cNvPr>
          <p:cNvSpPr>
            <a:spLocks noGrp="1"/>
          </p:cNvSpPr>
          <p:nvPr>
            <p:ph type="title" hasCustomPrompt="1"/>
          </p:nvPr>
        </p:nvSpPr>
        <p:spPr>
          <a:xfrm>
            <a:off x="575997" y="256032"/>
            <a:ext cx="11036566" cy="795528"/>
          </a:xfrm>
        </p:spPr>
        <p:txBody>
          <a:bodyPr>
            <a:noAutofit/>
          </a:bodyPr>
          <a:lstStyle>
            <a:lvl1pPr>
              <a:defRPr sz="2500"/>
            </a:lvl1pPr>
          </a:lstStyle>
          <a:p>
            <a:r>
              <a:rPr lang="en-US"/>
              <a:t>Click to edit Master title style</a:t>
            </a:r>
            <a:br>
              <a:rPr lang="en-US"/>
            </a:br>
            <a:endParaRPr lang="en-US"/>
          </a:p>
        </p:txBody>
      </p:sp>
      <p:sp>
        <p:nvSpPr>
          <p:cNvPr id="3" name="Content Placeholder 3">
            <a:extLst>
              <a:ext uri="{FF2B5EF4-FFF2-40B4-BE49-F238E27FC236}">
                <a16:creationId xmlns:a16="http://schemas.microsoft.com/office/drawing/2014/main" id="{521617BA-8D71-4B73-9AF3-99DDFBBC3F52}"/>
              </a:ext>
            </a:extLst>
          </p:cNvPr>
          <p:cNvSpPr>
            <a:spLocks noGrp="1"/>
          </p:cNvSpPr>
          <p:nvPr>
            <p:ph idx="1"/>
          </p:nvPr>
        </p:nvSpPr>
        <p:spPr>
          <a:xfrm>
            <a:off x="575997" y="1344706"/>
            <a:ext cx="11036566" cy="4935665"/>
          </a:xfrm>
        </p:spPr>
        <p:txBody>
          <a:bodyPr/>
          <a:lstStyle>
            <a:lvl1pPr marL="173736" indent="-173736">
              <a:defRPr sz="1500"/>
            </a:lvl1pPr>
            <a:lvl2pPr marL="365760" indent="-365760">
              <a:defRPr kumimoji="0" lang="en-US" sz="1600" b="0" i="0" u="none" strike="noStrike" kern="1200" cap="none" spc="0" normalizeH="0" baseline="0" noProof="0" dirty="0">
                <a:ln>
                  <a:noFill/>
                </a:ln>
                <a:solidFill>
                  <a:schemeClr val="tx1"/>
                </a:solidFill>
                <a:effectLst/>
                <a:uLnTx/>
                <a:uFillTx/>
                <a:latin typeface="+mn-lt"/>
                <a:ea typeface="+mn-ea"/>
                <a:cs typeface="+mn-cs"/>
              </a:defRPr>
            </a:lvl2pPr>
            <a:lvl3pPr>
              <a:defRPr kumimoji="0" lang="en-US" sz="1000" b="0" i="0" u="none" strike="noStrike" kern="1200" cap="none" spc="0" normalizeH="0" baseline="0" noProof="0" dirty="0">
                <a:ln>
                  <a:noFill/>
                </a:ln>
                <a:solidFill>
                  <a:schemeClr val="tx1"/>
                </a:solidFill>
                <a:effectLst/>
                <a:uLnTx/>
                <a:uFillTx/>
                <a:latin typeface="+mn-lt"/>
                <a:ea typeface="+mn-ea"/>
                <a:cs typeface="+mn-cs"/>
              </a:defRPr>
            </a:lvl3pPr>
            <a:lvl4pPr>
              <a:defRPr kumimoji="0" lang="en-US" sz="1000" b="0" i="0" u="none" strike="noStrike" kern="1200" cap="none" spc="0" normalizeH="0" baseline="0" noProof="0" dirty="0">
                <a:ln>
                  <a:noFill/>
                </a:ln>
                <a:solidFill>
                  <a:schemeClr val="tx1"/>
                </a:solidFill>
                <a:effectLst/>
                <a:uLnTx/>
                <a:uFillTx/>
                <a:latin typeface="+mn-lt"/>
                <a:ea typeface="+mn-ea"/>
                <a:cs typeface="+mn-cs"/>
              </a:defRPr>
            </a:lvl4pPr>
            <a:lvl5pPr>
              <a:defRPr kumimoji="0" lang="en-US" sz="1000" b="0" i="0" u="none" strike="noStrike" kern="1200" cap="none" spc="0" normalizeH="0" baseline="0" noProof="0" dirty="0">
                <a:ln>
                  <a:noFill/>
                </a:ln>
                <a:solidFill>
                  <a:schemeClr val="tx1"/>
                </a:solidFill>
                <a:effectLst/>
                <a:uLnTx/>
                <a:uFillTx/>
                <a:latin typeface="+mn-lt"/>
                <a:ea typeface="+mn-ea"/>
                <a:cs typeface="+mn-cs"/>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2D8CA717-FFE3-4573-9AAF-22A9A18883B3}"/>
              </a:ext>
            </a:extLst>
          </p:cNvPr>
          <p:cNvSpPr>
            <a:spLocks noGrp="1"/>
          </p:cNvSpPr>
          <p:nvPr>
            <p:ph idx="10" hasCustomPrompt="1"/>
          </p:nvPr>
        </p:nvSpPr>
        <p:spPr>
          <a:xfrm>
            <a:off x="575997" y="6306372"/>
            <a:ext cx="10236914" cy="211596"/>
          </a:xfrm>
        </p:spPr>
        <p:txBody>
          <a:bodyPr/>
          <a:lstStyle>
            <a:lvl1pPr marL="0" indent="0">
              <a:buNone/>
              <a:defRPr sz="800">
                <a:solidFill>
                  <a:schemeClr val="tx1"/>
                </a:solidFill>
              </a:defRPr>
            </a:lvl1pPr>
          </a:lstStyle>
          <a:p>
            <a:pPr lvl="0"/>
            <a:r>
              <a:rPr lang="en-US" noProof="0"/>
              <a:t>Source Box</a:t>
            </a:r>
          </a:p>
        </p:txBody>
      </p:sp>
    </p:spTree>
    <p:extLst>
      <p:ext uri="{BB962C8B-B14F-4D97-AF65-F5344CB8AC3E}">
        <p14:creationId xmlns:p14="http://schemas.microsoft.com/office/powerpoint/2010/main" val="414018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3B22-4100-4710-8E50-3056F7C4C15A}"/>
              </a:ext>
            </a:extLst>
          </p:cNvPr>
          <p:cNvSpPr>
            <a:spLocks noGrp="1"/>
          </p:cNvSpPr>
          <p:nvPr>
            <p:ph type="title" hasCustomPrompt="1"/>
          </p:nvPr>
        </p:nvSpPr>
        <p:spPr>
          <a:xfrm>
            <a:off x="575997" y="256032"/>
            <a:ext cx="11036566" cy="795528"/>
          </a:xfrm>
        </p:spPr>
        <p:txBody>
          <a:bodyPr>
            <a:noAutofit/>
          </a:bodyPr>
          <a:lstStyle>
            <a:lvl1pPr>
              <a:defRPr sz="2500"/>
            </a:lvl1pPr>
          </a:lstStyle>
          <a:p>
            <a:r>
              <a:rPr lang="en-US"/>
              <a:t>Click to edit Master title style</a:t>
            </a:r>
            <a:br>
              <a:rPr lang="en-US"/>
            </a:br>
            <a:endParaRPr lang="en-US"/>
          </a:p>
        </p:txBody>
      </p:sp>
      <p:sp>
        <p:nvSpPr>
          <p:cNvPr id="3" name="Content Placeholder 3">
            <a:extLst>
              <a:ext uri="{FF2B5EF4-FFF2-40B4-BE49-F238E27FC236}">
                <a16:creationId xmlns:a16="http://schemas.microsoft.com/office/drawing/2014/main" id="{521617BA-8D71-4B73-9AF3-99DDFBBC3F52}"/>
              </a:ext>
            </a:extLst>
          </p:cNvPr>
          <p:cNvSpPr>
            <a:spLocks noGrp="1"/>
          </p:cNvSpPr>
          <p:nvPr>
            <p:ph idx="1"/>
          </p:nvPr>
        </p:nvSpPr>
        <p:spPr>
          <a:xfrm>
            <a:off x="575997" y="1344706"/>
            <a:ext cx="11036566" cy="4935665"/>
          </a:xfrm>
        </p:spPr>
        <p:txBody>
          <a:bodyPr/>
          <a:lstStyle>
            <a:lvl1pPr marL="173736" indent="-173736">
              <a:defRPr sz="1500"/>
            </a:lvl1pPr>
            <a:lvl2pPr marL="365760" indent="-365760">
              <a:defRPr kumimoji="0" lang="en-US" sz="1600" b="0" i="0" u="none" strike="noStrike" kern="1200" cap="none" spc="0" normalizeH="0" baseline="0" noProof="0" dirty="0">
                <a:ln>
                  <a:noFill/>
                </a:ln>
                <a:solidFill>
                  <a:schemeClr val="tx1"/>
                </a:solidFill>
                <a:effectLst/>
                <a:uLnTx/>
                <a:uFillTx/>
                <a:latin typeface="+mn-lt"/>
                <a:ea typeface="+mn-ea"/>
                <a:cs typeface="+mn-cs"/>
              </a:defRPr>
            </a:lvl2pPr>
            <a:lvl3pPr>
              <a:defRPr kumimoji="0" lang="en-US" sz="1000" b="0" i="0" u="none" strike="noStrike" kern="1200" cap="none" spc="0" normalizeH="0" baseline="0" noProof="0" dirty="0">
                <a:ln>
                  <a:noFill/>
                </a:ln>
                <a:solidFill>
                  <a:schemeClr val="tx1"/>
                </a:solidFill>
                <a:effectLst/>
                <a:uLnTx/>
                <a:uFillTx/>
                <a:latin typeface="+mn-lt"/>
                <a:ea typeface="+mn-ea"/>
                <a:cs typeface="+mn-cs"/>
              </a:defRPr>
            </a:lvl3pPr>
            <a:lvl4pPr>
              <a:defRPr kumimoji="0" lang="en-US" sz="1000" b="0" i="0" u="none" strike="noStrike" kern="1200" cap="none" spc="0" normalizeH="0" baseline="0" noProof="0" dirty="0">
                <a:ln>
                  <a:noFill/>
                </a:ln>
                <a:solidFill>
                  <a:schemeClr val="tx1"/>
                </a:solidFill>
                <a:effectLst/>
                <a:uLnTx/>
                <a:uFillTx/>
                <a:latin typeface="+mn-lt"/>
                <a:ea typeface="+mn-ea"/>
                <a:cs typeface="+mn-cs"/>
              </a:defRPr>
            </a:lvl4pPr>
            <a:lvl5pPr>
              <a:defRPr kumimoji="0" lang="en-US" sz="1000" b="0" i="0" u="none" strike="noStrike" kern="1200" cap="none" spc="0" normalizeH="0" baseline="0" noProof="0" dirty="0">
                <a:ln>
                  <a:noFill/>
                </a:ln>
                <a:solidFill>
                  <a:schemeClr val="tx1"/>
                </a:solidFill>
                <a:effectLst/>
                <a:uLnTx/>
                <a:uFillTx/>
                <a:latin typeface="+mn-lt"/>
                <a:ea typeface="+mn-ea"/>
                <a:cs typeface="+mn-cs"/>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2D8CA717-FFE3-4573-9AAF-22A9A18883B3}"/>
              </a:ext>
            </a:extLst>
          </p:cNvPr>
          <p:cNvSpPr>
            <a:spLocks noGrp="1"/>
          </p:cNvSpPr>
          <p:nvPr>
            <p:ph idx="10" hasCustomPrompt="1"/>
          </p:nvPr>
        </p:nvSpPr>
        <p:spPr>
          <a:xfrm>
            <a:off x="575997" y="6312271"/>
            <a:ext cx="10236914" cy="211596"/>
          </a:xfrm>
        </p:spPr>
        <p:txBody>
          <a:bodyPr/>
          <a:lstStyle>
            <a:lvl1pPr marL="0" indent="0">
              <a:buNone/>
              <a:defRPr sz="800">
                <a:solidFill>
                  <a:schemeClr val="tx1"/>
                </a:solidFill>
              </a:defRPr>
            </a:lvl1pPr>
          </a:lstStyle>
          <a:p>
            <a:pPr lvl="0"/>
            <a:r>
              <a:rPr lang="en-US" noProof="0"/>
              <a:t>Source Box</a:t>
            </a:r>
          </a:p>
        </p:txBody>
      </p:sp>
    </p:spTree>
    <p:extLst>
      <p:ext uri="{BB962C8B-B14F-4D97-AF65-F5344CB8AC3E}">
        <p14:creationId xmlns:p14="http://schemas.microsoft.com/office/powerpoint/2010/main" val="393087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50334" y="205748"/>
            <a:ext cx="110913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9" tIns="45515" rIns="90989" bIns="45515" numCol="1" anchor="b" anchorCtr="0" compatLnSpc="1">
            <a:prstTxWarp prst="textNoShape">
              <a:avLst/>
            </a:prstTxWarp>
          </a:bodyPr>
          <a:lstStyle>
            <a:lvl1pPr>
              <a:defRPr sz="2400">
                <a:solidFill>
                  <a:srgbClr val="071D49"/>
                </a:solidFill>
              </a:defRPr>
            </a:lvl1pPr>
          </a:lstStyle>
          <a:p>
            <a:pPr lvl="0"/>
            <a:r>
              <a:rPr lang="en-US"/>
              <a:t>Click to edit Master title style</a:t>
            </a:r>
          </a:p>
        </p:txBody>
      </p:sp>
    </p:spTree>
    <p:extLst>
      <p:ext uri="{BB962C8B-B14F-4D97-AF65-F5344CB8AC3E}">
        <p14:creationId xmlns:p14="http://schemas.microsoft.com/office/powerpoint/2010/main" val="3960190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 TOC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37175580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ct 4"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0" b="0" i="0" baseline="0">
              <a:latin typeface="Arial"/>
              <a:ea typeface="+mj-ea"/>
              <a:cs typeface="+mj-cs"/>
              <a:sym typeface="Arial"/>
            </a:endParaRPr>
          </a:p>
        </p:txBody>
      </p:sp>
      <p:sp>
        <p:nvSpPr>
          <p:cNvPr id="8" name="SP Agenda Subsection Highlight" hidden="1"/>
          <p:cNvSpPr txBox="1">
            <a:spLocks/>
          </p:cNvSpPr>
          <p:nvPr userDrawn="1"/>
        </p:nvSpPr>
        <p:spPr>
          <a:xfrm>
            <a:off x="1828800" y="2697480"/>
            <a:ext cx="8534400" cy="457200"/>
          </a:xfrm>
          <a:prstGeom prst="rect">
            <a:avLst/>
          </a:prstGeom>
          <a:solidFill>
            <a:schemeClr val="accent2"/>
          </a:solidFill>
        </p:spPr>
        <p:txBody>
          <a:bodyPr wrap="square" tIns="137160" bIns="137160" rtlCol="0" anchor="ctr">
            <a:noAutofit/>
          </a:bodyPr>
          <a:lstStyle/>
          <a:p>
            <a:pPr marL="628650" lvl="1" indent="-400050" algn="l" defTabSz="914400" rtl="0" eaLnBrk="1" latinLnBrk="0" hangingPunct="1">
              <a:spcBef>
                <a:spcPts val="1000"/>
              </a:spcBef>
              <a:spcAft>
                <a:spcPts val="1000"/>
              </a:spcAft>
              <a:buFont typeface="Arial" panose="020B0604020202020204" pitchFamily="34" charset="0"/>
              <a:buChar char="―"/>
              <a:tabLst>
                <a:tab pos="9512062" algn="l"/>
              </a:tabLst>
            </a:pPr>
            <a:r>
              <a:rPr lang="en-US" sz="1800" b="1" kern="1200">
                <a:solidFill>
                  <a:schemeClr val="bg1"/>
                </a:solidFill>
                <a:latin typeface="+mj-lt"/>
                <a:ea typeface="+mn-ea"/>
                <a:cs typeface="Arial" pitchFamily="34" charset="0"/>
              </a:rPr>
              <a:t>&lt;TEXT&gt;</a:t>
            </a:r>
          </a:p>
        </p:txBody>
      </p:sp>
      <p:sp>
        <p:nvSpPr>
          <p:cNvPr id="9" name="SP Agenda Subsection" hidden="1"/>
          <p:cNvSpPr txBox="1">
            <a:spLocks/>
          </p:cNvSpPr>
          <p:nvPr userDrawn="1"/>
        </p:nvSpPr>
        <p:spPr>
          <a:xfrm>
            <a:off x="1828800" y="2240280"/>
            <a:ext cx="8534400" cy="457200"/>
          </a:xfrm>
          <a:prstGeom prst="rect">
            <a:avLst/>
          </a:prstGeom>
          <a:noFill/>
        </p:spPr>
        <p:txBody>
          <a:bodyPr wrap="square" tIns="137160" bIns="137160" rtlCol="0" anchor="ctr">
            <a:noAutofit/>
          </a:bodyPr>
          <a:lstStyle/>
          <a:p>
            <a:pPr marL="628650" lvl="1" indent="-400050" algn="l" defTabSz="914400" rtl="0" eaLnBrk="1" latinLnBrk="0" hangingPunct="1">
              <a:spcBef>
                <a:spcPts val="1000"/>
              </a:spcBef>
              <a:spcAft>
                <a:spcPts val="1000"/>
              </a:spcAft>
              <a:buFont typeface="Arial" panose="020B0604020202020204" pitchFamily="34" charset="0"/>
              <a:buChar char="―"/>
              <a:tabLst>
                <a:tab pos="9512062" algn="l"/>
              </a:tabLst>
            </a:pPr>
            <a:r>
              <a:rPr lang="en-US" sz="1800" b="0" kern="1200">
                <a:solidFill>
                  <a:sysClr val="windowText" lastClr="000000"/>
                </a:solidFill>
                <a:latin typeface="+mj-lt"/>
                <a:ea typeface="+mn-ea"/>
                <a:cs typeface="Arial" pitchFamily="34" charset="0"/>
              </a:rPr>
              <a:t>&lt;TEXT&gt;</a:t>
            </a:r>
          </a:p>
        </p:txBody>
      </p:sp>
      <p:sp>
        <p:nvSpPr>
          <p:cNvPr id="10" name="SP Agenda Section Highlight" hidden="1"/>
          <p:cNvSpPr txBox="1">
            <a:spLocks/>
          </p:cNvSpPr>
          <p:nvPr userDrawn="1"/>
        </p:nvSpPr>
        <p:spPr>
          <a:xfrm>
            <a:off x="1828800" y="1783080"/>
            <a:ext cx="8534400" cy="457200"/>
          </a:xfrm>
          <a:prstGeom prst="rect">
            <a:avLst/>
          </a:prstGeom>
          <a:solidFill>
            <a:schemeClr val="accent2"/>
          </a:solidFill>
        </p:spPr>
        <p:txBody>
          <a:bodyPr wrap="square" tIns="137160" bIns="137160" rtlCol="0" anchor="ctr">
            <a:noAutofit/>
          </a:bodyPr>
          <a:lstStyle/>
          <a:p>
            <a:pPr defTabSz="9334267">
              <a:tabLst>
                <a:tab pos="9512062" algn="l"/>
              </a:tabLst>
            </a:pPr>
            <a:r>
              <a:rPr lang="en-US" sz="1800" b="1">
                <a:solidFill>
                  <a:schemeClr val="bg1"/>
                </a:solidFill>
              </a:rPr>
              <a:t>&lt;TEXT&gt;</a:t>
            </a:r>
          </a:p>
        </p:txBody>
      </p:sp>
      <p:sp>
        <p:nvSpPr>
          <p:cNvPr id="12" name="SP Agenda Section" hidden="1"/>
          <p:cNvSpPr txBox="1">
            <a:spLocks/>
          </p:cNvSpPr>
          <p:nvPr userDrawn="1"/>
        </p:nvSpPr>
        <p:spPr>
          <a:xfrm>
            <a:off x="1828800" y="1321678"/>
            <a:ext cx="8534400" cy="457200"/>
          </a:xfrm>
          <a:prstGeom prst="rect">
            <a:avLst/>
          </a:prstGeom>
          <a:noFill/>
        </p:spPr>
        <p:txBody>
          <a:bodyPr wrap="square" tIns="137160" bIns="137160" rtlCol="0" anchor="ctr">
            <a:noAutofit/>
          </a:bodyPr>
          <a:lstStyle/>
          <a:p>
            <a:pPr defTabSz="9334267">
              <a:tabLst>
                <a:tab pos="9512062" algn="l"/>
              </a:tabLst>
            </a:pPr>
            <a:r>
              <a:rPr lang="en-US" sz="1800"/>
              <a:t>&lt;TEXT&gt;</a:t>
            </a:r>
          </a:p>
        </p:txBody>
      </p:sp>
      <p:sp>
        <p:nvSpPr>
          <p:cNvPr id="13" name="Title 1"/>
          <p:cNvSpPr>
            <a:spLocks noGrp="1"/>
          </p:cNvSpPr>
          <p:nvPr>
            <p:ph type="title" idx="14" hasCustomPrompt="1"/>
          </p:nvPr>
        </p:nvSpPr>
        <p:spPr>
          <a:xfrm>
            <a:off x="609603" y="228600"/>
            <a:ext cx="10483851" cy="6801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91440" numCol="1" anchor="b" anchorCtr="0" compatLnSpc="1">
            <a:prstTxWarp prst="textNoShape">
              <a:avLst/>
            </a:prstTxWarp>
          </a:bodyPr>
          <a:lstStyle>
            <a:lvl1pPr>
              <a:defRPr lang="en-US" sz="1800" dirty="0">
                <a:solidFill>
                  <a:srgbClr val="4D4F53"/>
                </a:solidFill>
              </a:defRPr>
            </a:lvl1pPr>
          </a:lstStyle>
          <a:p>
            <a:pPr lvl="0"/>
            <a:r>
              <a:rPr lang="en-US"/>
              <a:t>Table of Contents</a:t>
            </a:r>
          </a:p>
        </p:txBody>
      </p:sp>
    </p:spTree>
    <p:extLst>
      <p:ext uri="{BB962C8B-B14F-4D97-AF65-F5344CB8AC3E}">
        <p14:creationId xmlns:p14="http://schemas.microsoft.com/office/powerpoint/2010/main" val="3743611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0821-1EBF-48FC-A8EC-F0738992D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D3B10-4AB0-466C-87E7-FA9654202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47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91238" y="89606"/>
            <a:ext cx="10867316" cy="52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6" tIns="45718" rIns="91396" bIns="45718" numCol="1" anchor="b" anchorCtr="0" compatLnSpc="1">
            <a:prstTxWarp prst="textNoShape">
              <a:avLst/>
            </a:prstTxWarp>
          </a:bodyPr>
          <a:lstStyle>
            <a:lvl1pPr algn="ctr">
              <a:defRPr b="1"/>
            </a:lvl1pPr>
          </a:lstStyle>
          <a:p>
            <a:pPr lvl="0"/>
            <a:r>
              <a:rPr lang="en-US"/>
              <a:t>Click to edit Master title style</a:t>
            </a:r>
          </a:p>
        </p:txBody>
      </p:sp>
    </p:spTree>
    <p:extLst>
      <p:ext uri="{BB962C8B-B14F-4D97-AF65-F5344CB8AC3E}">
        <p14:creationId xmlns:p14="http://schemas.microsoft.com/office/powerpoint/2010/main" val="413305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6" name="Text Box 3"/>
          <p:cNvSpPr txBox="1">
            <a:spLocks noChangeArrowheads="1"/>
          </p:cNvSpPr>
          <p:nvPr userDrawn="1"/>
        </p:nvSpPr>
        <p:spPr bwMode="auto">
          <a:xfrm>
            <a:off x="1295401" y="2690813"/>
            <a:ext cx="9336617" cy="1569660"/>
          </a:xfrm>
          <a:prstGeom prst="rect">
            <a:avLst/>
          </a:prstGeom>
          <a:noFill/>
          <a:ln w="9525" algn="ctr">
            <a:noFill/>
            <a:miter lim="800000"/>
            <a:headEnd/>
            <a:tailEnd/>
          </a:ln>
        </p:spPr>
        <p:txBody>
          <a:bodyPr>
            <a:spAutoFit/>
          </a:bodyPr>
          <a:lstStyle/>
          <a:p>
            <a:pPr marL="231775" indent="4763" algn="ctr"/>
            <a:r>
              <a:rPr lang="en-US" sz="1600" b="1" i="1" dirty="0">
                <a:solidFill>
                  <a:srgbClr val="000000"/>
                </a:solidFill>
              </a:rPr>
              <a:t>Copyright © 2021 </a:t>
            </a:r>
            <a:r>
              <a:rPr lang="en-US" sz="1600" b="1" i="1" dirty="0" err="1">
                <a:solidFill>
                  <a:srgbClr val="000000"/>
                </a:solidFill>
              </a:rPr>
              <a:t>ClearView</a:t>
            </a:r>
            <a:r>
              <a:rPr lang="en-US" sz="1600" b="1" i="1" dirty="0">
                <a:solidFill>
                  <a:srgbClr val="000000"/>
                </a:solidFill>
              </a:rPr>
              <a:t> Healthcare Partners LLC. All rights reserved.</a:t>
            </a:r>
          </a:p>
          <a:p>
            <a:pPr marL="231775" indent="4763" algn="ctr"/>
            <a:r>
              <a:rPr lang="en-US" sz="1600" b="1" i="1" dirty="0">
                <a:solidFill>
                  <a:srgbClr val="000000"/>
                </a:solidFill>
              </a:rPr>
              <a:t>This document/analysis is the work-product of </a:t>
            </a:r>
            <a:r>
              <a:rPr lang="en-US" sz="1600" b="1" i="1" dirty="0" err="1">
                <a:solidFill>
                  <a:srgbClr val="000000"/>
                </a:solidFill>
              </a:rPr>
              <a:t>ClearView</a:t>
            </a:r>
            <a:r>
              <a:rPr lang="en-US" sz="1600" b="1" i="1" dirty="0">
                <a:solidFill>
                  <a:srgbClr val="000000"/>
                </a:solidFill>
              </a:rPr>
              <a:t> Healthcare Partners, a firm that provides biomedical consulting services to life sciences companies. The information contained in this document has been obtained from sources that we believe are reliable, but we do not represent that it is accurate or complete, and it should not be relied upon as such. This report may not be reproduced or circulated without our prior written permission.</a:t>
            </a:r>
          </a:p>
        </p:txBody>
      </p:sp>
      <p:pic>
        <p:nvPicPr>
          <p:cNvPr id="6148" name="Picture 4">
            <a:extLst>
              <a:ext uri="{FF2B5EF4-FFF2-40B4-BE49-F238E27FC236}">
                <a16:creationId xmlns:a16="http://schemas.microsoft.com/office/drawing/2014/main" id="{536651D2-FCFD-4C4E-8AE4-B9AB3DE9E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444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365760" y="365760"/>
            <a:ext cx="11460480" cy="914400"/>
          </a:xfrm>
        </p:spPr>
        <p:txBody>
          <a:bodyPr/>
          <a:lstStyle/>
          <a:p>
            <a:r>
              <a:rPr lang="en-US"/>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58"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554480"/>
            <a:ext cx="5577840" cy="4572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64687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6248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Header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1379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9"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3919732102"/>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365758" y="365125"/>
            <a:ext cx="7539992" cy="914400"/>
          </a:xfrm>
        </p:spPr>
        <p:txBody>
          <a:bodyPr>
            <a:noAutofit/>
          </a:bodyPr>
          <a:lstStyle>
            <a:lvl1pPr marL="0" indent="0" algn="l">
              <a:lnSpc>
                <a:spcPct val="90000"/>
              </a:lnSpc>
              <a:spcBef>
                <a:spcPts val="0"/>
              </a:spcBef>
              <a:buNone/>
              <a:defRPr sz="3200" b="1">
                <a:latin typeface="+mj-lt"/>
              </a:defRPr>
            </a:lvl1pPr>
            <a:lvl2pPr marL="0" indent="0" algn="l">
              <a:lnSpc>
                <a:spcPct val="90000"/>
              </a:lnSpc>
              <a:spcBef>
                <a:spcPts val="0"/>
              </a:spcBef>
              <a:buNone/>
              <a:defRPr sz="3200" b="1">
                <a:latin typeface="+mj-lt"/>
              </a:defRPr>
            </a:lvl2pPr>
            <a:lvl3pPr marL="0" indent="0" algn="l">
              <a:lnSpc>
                <a:spcPct val="90000"/>
              </a:lnSpc>
              <a:spcBef>
                <a:spcPts val="0"/>
              </a:spcBef>
              <a:buNone/>
              <a:defRPr sz="3200" b="1">
                <a:latin typeface="+mj-lt"/>
              </a:defRPr>
            </a:lvl3pPr>
            <a:lvl4pPr marL="0" indent="0" algn="l">
              <a:lnSpc>
                <a:spcPct val="90000"/>
              </a:lnSpc>
              <a:spcBef>
                <a:spcPts val="0"/>
              </a:spcBef>
              <a:buNone/>
              <a:defRPr sz="3200" b="1">
                <a:latin typeface="+mj-lt"/>
              </a:defRPr>
            </a:lvl4pPr>
            <a:lvl5pPr marL="0" indent="0" algn="l">
              <a:lnSpc>
                <a:spcPct val="90000"/>
              </a:lnSpc>
              <a:spcBef>
                <a:spcPts val="0"/>
              </a:spcBef>
              <a:buNone/>
              <a:defRPr sz="3200" b="1">
                <a:latin typeface="+mj-lt"/>
              </a:defRPr>
            </a:lvl5pPr>
            <a:lvl6pPr marL="0" indent="0" algn="l">
              <a:lnSpc>
                <a:spcPct val="90000"/>
              </a:lnSpc>
              <a:spcBef>
                <a:spcPts val="0"/>
              </a:spcBef>
              <a:buNone/>
              <a:defRPr sz="3200" b="1">
                <a:latin typeface="+mj-lt"/>
              </a:defRPr>
            </a:lvl6pPr>
            <a:lvl7pPr marL="0" indent="0" algn="l">
              <a:lnSpc>
                <a:spcPct val="90000"/>
              </a:lnSpc>
              <a:spcBef>
                <a:spcPts val="0"/>
              </a:spcBef>
              <a:buNone/>
              <a:defRPr sz="3200" b="1">
                <a:latin typeface="+mj-lt"/>
              </a:defRPr>
            </a:lvl7pPr>
            <a:lvl8pPr marL="0" indent="0" algn="l">
              <a:lnSpc>
                <a:spcPct val="90000"/>
              </a:lnSpc>
              <a:spcBef>
                <a:spcPts val="0"/>
              </a:spcBef>
              <a:buNone/>
              <a:defRPr sz="3200" b="1">
                <a:latin typeface="+mj-lt"/>
              </a:defRPr>
            </a:lvl8pPr>
            <a:lvl9pPr marL="0" indent="0" algn="l">
              <a:lnSpc>
                <a:spcPct val="90000"/>
              </a:lnSpc>
              <a:spcBef>
                <a:spcPts val="0"/>
              </a:spcBef>
              <a:buNone/>
              <a:defRPr sz="3200" b="1">
                <a:latin typeface="+mj-lt"/>
              </a:defRPr>
            </a:lvl9pPr>
          </a:lstStyle>
          <a:p>
            <a:r>
              <a:rPr lang="en-US"/>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365125" y="1554480"/>
            <a:ext cx="7540371" cy="2743200"/>
          </a:xfrm>
        </p:spPr>
        <p:txBody>
          <a:bodyPr anchor="t" anchorCtr="0"/>
          <a:lstStyle>
            <a:lvl1pPr>
              <a:defRPr sz="6000" b="0" spc="0" baseline="0"/>
            </a:lvl1pPr>
          </a:lstStyle>
          <a:p>
            <a:r>
              <a:rPr lang="en-US"/>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96726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365760" y="365760"/>
            <a:ext cx="11460480" cy="9144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365760"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302001" y="1554480"/>
            <a:ext cx="2641598"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248400" y="1554480"/>
            <a:ext cx="2641600"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9183624" y="1554480"/>
            <a:ext cx="2642616" cy="4572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Tree>
    <p:extLst>
      <p:ext uri="{BB962C8B-B14F-4D97-AF65-F5344CB8AC3E}">
        <p14:creationId xmlns:p14="http://schemas.microsoft.com/office/powerpoint/2010/main" val="32830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5999"/>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pic>
        <p:nvPicPr>
          <p:cNvPr id="9"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953"/>
            <a:ext cx="2592000" cy="753097"/>
          </a:xfrm>
          <a:prstGeom prst="rect">
            <a:avLst/>
          </a:prstGeom>
        </p:spPr>
      </p:pic>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129317302"/>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hite logo">
    <p:bg>
      <p:bgPr>
        <a:solidFill>
          <a:schemeClr val="accent1"/>
        </a:solidFill>
        <a:effectLst/>
      </p:bgPr>
    </p:bg>
    <p:spTree>
      <p:nvGrpSpPr>
        <p:cNvPr id="1" name=""/>
        <p:cNvGrpSpPr/>
        <p:nvPr/>
      </p:nvGrpSpPr>
      <p:grpSpPr>
        <a:xfrm>
          <a:off x="0" y="0"/>
          <a:ext cx="0" cy="0"/>
          <a:chOff x="0" y="0"/>
          <a:chExt cx="0" cy="0"/>
        </a:xfrm>
      </p:grpSpPr>
      <p:pic>
        <p:nvPicPr>
          <p:cNvPr id="9" name="smid ud"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9629"/>
          </a:xfrm>
          <a:prstGeom prst="rect">
            <a:avLst/>
          </a:prstGeom>
        </p:spPr>
      </p:pic>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10" name="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269542604"/>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Green log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00" y="575999"/>
            <a:ext cx="8228275" cy="3895639"/>
          </a:xfrm>
        </p:spPr>
        <p:txBody>
          <a:bodyPr anchor="t" anchorCtr="0"/>
          <a:lstStyle>
            <a:lvl1pPr algn="l">
              <a:lnSpc>
                <a:spcPct val="83000"/>
              </a:lnSpc>
              <a:defRPr sz="55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3/16/23</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9" name="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21600" y="5522953"/>
            <a:ext cx="2592000" cy="753097"/>
          </a:xfrm>
          <a:prstGeom prst="rect">
            <a:avLst/>
          </a:prstGeom>
        </p:spPr>
      </p:pic>
    </p:spTree>
    <p:extLst>
      <p:ext uri="{BB962C8B-B14F-4D97-AF65-F5344CB8AC3E}">
        <p14:creationId xmlns:p14="http://schemas.microsoft.com/office/powerpoint/2010/main" val="3524567630"/>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7" y="1806575"/>
            <a:ext cx="11036566"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3/16/23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3959531468"/>
      </p:ext>
    </p:extLst>
  </p:cSld>
  <p:clrMapOvr>
    <a:masterClrMapping/>
  </p:clrMapOvr>
  <p:extLst>
    <p:ext uri="{DCECCB84-F9BA-43D5-87BE-67443E8EF086}">
      <p15:sldGuideLst xmlns:p15="http://schemas.microsoft.com/office/powerpoint/2012/main">
        <p15:guide id="1" pos="5546">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6204775"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3/16/23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2124642245"/>
      </p:ext>
    </p:extLst>
  </p:cSld>
  <p:clrMapOvr>
    <a:masterClrMapping/>
  </p:clrMapOvr>
  <p:extLst>
    <p:ext uri="{DCECCB84-F9BA-43D5-87BE-67443E8EF086}">
      <p15:sldGuideLst xmlns:p15="http://schemas.microsoft.com/office/powerpoint/2012/main">
        <p15:guide id="1" pos="3908">
          <p15:clr>
            <a:srgbClr val="F26B43"/>
          </p15:clr>
        </p15:guide>
        <p15:guide id="2" pos="3775">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4327474"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p:cNvSpPr>
            <a:spLocks noGrp="1"/>
          </p:cNvSpPr>
          <p:nvPr>
            <p:ph idx="15"/>
          </p:nvPr>
        </p:nvSpPr>
        <p:spPr>
          <a:xfrm>
            <a:off x="8078950"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_DateCustomA"/>
          <p:cNvSpPr>
            <a:spLocks noGrp="1"/>
          </p:cNvSpPr>
          <p:nvPr>
            <p:ph type="dt" sz="half" idx="10"/>
          </p:nvPr>
        </p:nvSpPr>
        <p:spPr/>
        <p:txBody>
          <a:bodyPr/>
          <a:lstStyle/>
          <a:p>
            <a:fld id="{5CEE3B6F-DA9A-4BDD-B21C-87AC44AF2C2F}" type="datetime1">
              <a:rPr lang="en-US" noProof="0" smtClean="0"/>
              <a:t>3/16/23</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Tree>
    <p:extLst>
      <p:ext uri="{BB962C8B-B14F-4D97-AF65-F5344CB8AC3E}">
        <p14:creationId xmlns:p14="http://schemas.microsoft.com/office/powerpoint/2010/main" val="560965183"/>
      </p:ext>
    </p:extLst>
  </p:cSld>
  <p:clrMapOvr>
    <a:masterClrMapping/>
  </p:clrMapOvr>
  <p:extLst>
    <p:ext uri="{DCECCB84-F9BA-43D5-87BE-67443E8EF086}">
      <p15:sldGuideLst xmlns:p15="http://schemas.microsoft.com/office/powerpoint/2012/main">
        <p15:guide id="1" pos="2592">
          <p15:clr>
            <a:srgbClr val="F26B43"/>
          </p15:clr>
        </p15:guide>
        <p15:guide id="2" pos="2725">
          <p15:clr>
            <a:srgbClr val="F26B43"/>
          </p15:clr>
        </p15:guide>
        <p15:guide id="3" pos="4954">
          <p15:clr>
            <a:srgbClr val="F26B43"/>
          </p15:clr>
        </p15:guide>
        <p15:guide id="4" pos="5086">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19.xml"/><Relationship Id="rId21" Type="http://schemas.openxmlformats.org/officeDocument/2006/relationships/tags" Target="../tags/tag6.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tags" Target="../tags/tag5.xml"/><Relationship Id="rId29" Type="http://schemas.openxmlformats.org/officeDocument/2006/relationships/image" Target="../media/image9.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9.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ags" Target="../tags/tag8.xml"/><Relationship Id="rId28" Type="http://schemas.openxmlformats.org/officeDocument/2006/relationships/oleObject" Target="../embeddings/oleObject2.bin"/><Relationship Id="rId10" Type="http://schemas.openxmlformats.org/officeDocument/2006/relationships/slideLayout" Target="../slideLayouts/slideLayout26.xml"/><Relationship Id="rId19" Type="http://schemas.openxmlformats.org/officeDocument/2006/relationships/tags" Target="../tags/tag4.xml"/><Relationship Id="rId31" Type="http://schemas.openxmlformats.org/officeDocument/2006/relationships/image" Target="../media/image2.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E48353B-BD97-4336-BE4B-91AB51B11E1E}"/>
              </a:ext>
            </a:extLst>
          </p:cNvPr>
          <p:cNvGraphicFramePr>
            <a:graphicFrameLocks noChangeAspect="1"/>
          </p:cNvGraphicFramePr>
          <p:nvPr userDrawn="1">
            <p:custDataLst>
              <p:tags r:id="rId18"/>
            </p:custDataLst>
            <p:extLst>
              <p:ext uri="{D42A27DB-BD31-4B8C-83A1-F6EECF244321}">
                <p14:modId xmlns:p14="http://schemas.microsoft.com/office/powerpoint/2010/main" val="2766150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47" imgH="348" progId="TCLayout.ActiveDocument.1">
                  <p:embed/>
                </p:oleObj>
              </mc:Choice>
              <mc:Fallback>
                <p:oleObj name="think-cell Slide" r:id="rId19" imgW="347" imgH="348" progId="TCLayout.ActiveDocument.1">
                  <p:embed/>
                  <p:pic>
                    <p:nvPicPr>
                      <p:cNvPr id="8" name="Object 7" hidden="1">
                        <a:extLst>
                          <a:ext uri="{FF2B5EF4-FFF2-40B4-BE49-F238E27FC236}">
                            <a16:creationId xmlns:a16="http://schemas.microsoft.com/office/drawing/2014/main" id="{4E48353B-BD97-4336-BE4B-91AB51B11E1E}"/>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75997" y="576000"/>
            <a:ext cx="8228277" cy="50566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75997" y="1806575"/>
            <a:ext cx="8228277" cy="4473796"/>
          </a:xfrm>
          <a:prstGeom prst="rect">
            <a:avLst/>
          </a:prstGeom>
        </p:spPr>
        <p:txBody>
          <a:bodyPr vert="horz" lIns="0" tIns="0" rIns="0" bIns="0" rtlCol="0">
            <a:norm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pic>
        <p:nvPicPr>
          <p:cNvPr id="11" name="Logo"/>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0617154" y="234000"/>
            <a:ext cx="998846" cy="290211"/>
          </a:xfrm>
          <a:prstGeom prst="rect">
            <a:avLst/>
          </a:prstGeom>
        </p:spPr>
      </p:pic>
      <p:sp>
        <p:nvSpPr>
          <p:cNvPr id="4" name="Date_DateCustomA"/>
          <p:cNvSpPr>
            <a:spLocks noGrp="1"/>
          </p:cNvSpPr>
          <p:nvPr>
            <p:ph type="dt" sz="half" idx="2"/>
          </p:nvPr>
        </p:nvSpPr>
        <p:spPr>
          <a:xfrm>
            <a:off x="577068" y="6474440"/>
            <a:ext cx="2599200"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fld id="{8817E515-0158-47F9-88CF-0905226B6192}" type="datetime1">
              <a:rPr lang="en-GB" smtClean="0"/>
              <a:t>16/03/2023</a:t>
            </a:fld>
            <a:endParaRPr lang="en-GB"/>
          </a:p>
        </p:txBody>
      </p:sp>
      <p:sp>
        <p:nvSpPr>
          <p:cNvPr id="5" name="FLD_PresentationTitle"/>
          <p:cNvSpPr>
            <a:spLocks noGrp="1"/>
          </p:cNvSpPr>
          <p:nvPr>
            <p:ph type="ftr" sz="quarter" idx="3"/>
          </p:nvPr>
        </p:nvSpPr>
        <p:spPr>
          <a:xfrm>
            <a:off x="3391200" y="6474440"/>
            <a:ext cx="5413074" cy="180000"/>
          </a:xfrm>
          <a:prstGeom prst="rect">
            <a:avLst/>
          </a:prstGeom>
        </p:spPr>
        <p:txBody>
          <a:bodyPr vert="horz" lIns="0" tIns="0" rIns="0" bIns="0" rtlCol="0" anchor="b" anchorCtr="0"/>
          <a:lstStyle>
            <a:lvl1pPr algn="ctr">
              <a:defRPr sz="10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1220566" y="6474440"/>
            <a:ext cx="394920" cy="180000"/>
          </a:xfrm>
          <a:prstGeom prst="rect">
            <a:avLst/>
          </a:prstGeom>
        </p:spPr>
        <p:txBody>
          <a:bodyPr vert="horz" lIns="0" tIns="0" rIns="0" bIns="0" rtlCol="0" anchor="b" anchorCtr="0"/>
          <a:lstStyle>
            <a:lvl1pPr algn="r">
              <a:defRPr sz="1000">
                <a:solidFill>
                  <a:schemeClr val="tx1">
                    <a:lumMod val="50000"/>
                    <a:lumOff val="50000"/>
                  </a:schemeClr>
                </a:solidFill>
              </a:defRPr>
            </a:lvl1pPr>
          </a:lstStyle>
          <a:p>
            <a:fld id="{24C8C45C-947F-4981-8B3F-4F32E973C901}" type="slidenum">
              <a:rPr lang="en-GB" smtClean="0"/>
              <a:pPr/>
              <a:t>‹#›</a:t>
            </a:fld>
            <a:endParaRPr lang="en-GB"/>
          </a:p>
        </p:txBody>
      </p:sp>
      <p:grpSp>
        <p:nvGrpSpPr>
          <p:cNvPr id="17" name="Group 16" hidden="1"/>
          <p:cNvGrpSpPr/>
          <p:nvPr/>
        </p:nvGrpSpPr>
        <p:grpSpPr>
          <a:xfrm>
            <a:off x="574675" y="-301039"/>
            <a:ext cx="11042525" cy="7560000"/>
            <a:chOff x="574675" y="-301039"/>
            <a:chExt cx="11042525" cy="7560000"/>
          </a:xfrm>
        </p:grpSpPr>
        <p:sp>
          <p:nvSpPr>
            <p:cNvPr id="12" name="Rectangle 11"/>
            <p:cNvSpPr/>
            <p:nvPr userDrawn="1"/>
          </p:nvSpPr>
          <p:spPr>
            <a:xfrm>
              <a:off x="574675"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p:cNvSpPr/>
            <p:nvPr userDrawn="1"/>
          </p:nvSpPr>
          <p:spPr>
            <a:xfrm>
              <a:off x="3281306"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p:cNvSpPr/>
            <p:nvPr userDrawn="1"/>
          </p:nvSpPr>
          <p:spPr>
            <a:xfrm>
              <a:off x="5987937"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p:cNvSpPr/>
            <p:nvPr userDrawn="1"/>
          </p:nvSpPr>
          <p:spPr>
            <a:xfrm>
              <a:off x="8694568"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p:cNvSpPr/>
            <p:nvPr userDrawn="1"/>
          </p:nvSpPr>
          <p:spPr>
            <a:xfrm>
              <a:off x="11401200"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Tree>
    <p:extLst>
      <p:ext uri="{BB962C8B-B14F-4D97-AF65-F5344CB8AC3E}">
        <p14:creationId xmlns:p14="http://schemas.microsoft.com/office/powerpoint/2010/main" val="49126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15900" algn="l" defTabSz="914400" rtl="0" eaLnBrk="1" latinLnBrk="0" hangingPunct="1">
        <a:lnSpc>
          <a:spcPct val="101000"/>
        </a:lnSpc>
        <a:spcBef>
          <a:spcPts val="0"/>
        </a:spcBef>
        <a:buFont typeface="Arial" panose="020B0604020202020204" pitchFamily="34" charset="0"/>
        <a:buChar char="•"/>
        <a:defRPr sz="1800" b="0" kern="1200">
          <a:solidFill>
            <a:schemeClr val="tx1"/>
          </a:solidFill>
          <a:latin typeface="+mn-lt"/>
          <a:ea typeface="+mn-ea"/>
          <a:cs typeface="+mn-cs"/>
        </a:defRPr>
      </a:lvl2pPr>
      <a:lvl3pPr marL="6858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3pPr>
      <a:lvl4pPr marL="9144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4pPr>
      <a:lvl5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5pPr>
      <a:lvl6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6pPr>
      <a:lvl7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7pPr>
      <a:lvl8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8pPr>
      <a:lvl9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38">
          <p15:clr>
            <a:srgbClr val="F26B43"/>
          </p15:clr>
        </p15:guide>
        <p15:guide id="4" orient="horz" pos="3956">
          <p15:clr>
            <a:srgbClr val="F26B43"/>
          </p15:clr>
        </p15:guide>
        <p15:guide id="8" orient="horz" pos="362">
          <p15:clr>
            <a:srgbClr val="F26B43"/>
          </p15:clr>
        </p15:guide>
        <p15:guide id="9" orient="horz" pos="1036">
          <p15:clr>
            <a:srgbClr val="F26B43"/>
          </p15:clr>
        </p15:guide>
        <p15:guide id="10" pos="362">
          <p15:clr>
            <a:srgbClr val="F26B43"/>
          </p15:clr>
        </p15:guide>
        <p15:guide id="17" pos="73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B0C5DB-D6D5-4ABD-B785-362C29A13134}"/>
              </a:ext>
            </a:extLst>
          </p:cNvPr>
          <p:cNvGraphicFramePr>
            <a:graphicFrameLocks noChangeAspect="1"/>
          </p:cNvGraphicFramePr>
          <p:nvPr userDrawn="1">
            <p:custDataLst>
              <p:tags r:id="rId17"/>
            </p:custDataLst>
            <p:extLst>
              <p:ext uri="{D42A27DB-BD31-4B8C-83A1-F6EECF244321}">
                <p14:modId xmlns:p14="http://schemas.microsoft.com/office/powerpoint/2010/main" val="1577830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3" imgH="402" progId="TCLayout.ActiveDocument.1">
                  <p:embed/>
                </p:oleObj>
              </mc:Choice>
              <mc:Fallback>
                <p:oleObj name="think-cell Slide" r:id="rId28" imgW="393" imgH="402" progId="TCLayout.ActiveDocument.1">
                  <p:embed/>
                  <p:pic>
                    <p:nvPicPr>
                      <p:cNvPr id="5" name="Object 4" hidden="1">
                        <a:extLst>
                          <a:ext uri="{FF2B5EF4-FFF2-40B4-BE49-F238E27FC236}">
                            <a16:creationId xmlns:a16="http://schemas.microsoft.com/office/drawing/2014/main" id="{77B0C5DB-D6D5-4ABD-B785-362C29A1313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27DC0A9-E8A3-4858-97A2-DBA35DB76F9F}"/>
              </a:ext>
            </a:extLst>
          </p:cNvPr>
          <p:cNvSpPr/>
          <p:nvPr userDrawn="1">
            <p:custDataLst>
              <p:tags r:id="rId18"/>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noProof="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575997" y="576000"/>
            <a:ext cx="8228277" cy="50566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75997" y="1806575"/>
            <a:ext cx="8228277" cy="447379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7" name="Group 16" hidden="1"/>
          <p:cNvGrpSpPr/>
          <p:nvPr/>
        </p:nvGrpSpPr>
        <p:grpSpPr>
          <a:xfrm>
            <a:off x="574675" y="-301039"/>
            <a:ext cx="11042525" cy="7560000"/>
            <a:chOff x="574675" y="-301039"/>
            <a:chExt cx="11042525" cy="7560000"/>
          </a:xfrm>
        </p:grpSpPr>
        <p:sp>
          <p:nvSpPr>
            <p:cNvPr id="12" name="Rectangle 11"/>
            <p:cNvSpPr/>
            <p:nvPr userDrawn="1"/>
          </p:nvSpPr>
          <p:spPr>
            <a:xfrm>
              <a:off x="574675"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Rectangle 12"/>
            <p:cNvSpPr/>
            <p:nvPr userDrawn="1"/>
          </p:nvSpPr>
          <p:spPr>
            <a:xfrm>
              <a:off x="3281306"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4" name="Rectangle 13"/>
            <p:cNvSpPr/>
            <p:nvPr userDrawn="1"/>
          </p:nvSpPr>
          <p:spPr>
            <a:xfrm>
              <a:off x="5987937"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5" name="Rectangle 14"/>
            <p:cNvSpPr/>
            <p:nvPr userDrawn="1"/>
          </p:nvSpPr>
          <p:spPr>
            <a:xfrm>
              <a:off x="8694568"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6" name="Rectangle 15"/>
            <p:cNvSpPr/>
            <p:nvPr userDrawn="1"/>
          </p:nvSpPr>
          <p:spPr>
            <a:xfrm>
              <a:off x="11401200"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grpSp>
      <p:sp>
        <p:nvSpPr>
          <p:cNvPr id="18" name="Rectangle 7">
            <a:extLst>
              <a:ext uri="{FF2B5EF4-FFF2-40B4-BE49-F238E27FC236}">
                <a16:creationId xmlns:a16="http://schemas.microsoft.com/office/drawing/2014/main" id="{B80A0E04-CE3F-482B-B4A0-6A5A4D378D1D}"/>
              </a:ext>
            </a:extLst>
          </p:cNvPr>
          <p:cNvSpPr>
            <a:spLocks noChangeArrowheads="1"/>
          </p:cNvSpPr>
          <p:nvPr userDrawn="1">
            <p:custDataLst>
              <p:tags r:id="rId19"/>
            </p:custDataLst>
          </p:nvPr>
        </p:nvSpPr>
        <p:spPr bwMode="auto">
          <a:xfrm>
            <a:off x="0" y="6533024"/>
            <a:ext cx="12192000" cy="414466"/>
          </a:xfrm>
          <a:prstGeom prst="rect">
            <a:avLst/>
          </a:prstGeom>
          <a:gradFill flip="none" rotWithShape="1">
            <a:gsLst>
              <a:gs pos="50000">
                <a:schemeClr val="accent5">
                  <a:lumMod val="50000"/>
                </a:schemeClr>
              </a:gs>
              <a:gs pos="10476">
                <a:srgbClr val="25336D"/>
              </a:gs>
              <a:gs pos="0">
                <a:srgbClr val="25336D"/>
              </a:gs>
              <a:gs pos="70000">
                <a:srgbClr val="B3E2DF"/>
              </a:gs>
              <a:gs pos="27000">
                <a:srgbClr val="324492"/>
              </a:gs>
              <a:gs pos="92000">
                <a:schemeClr val="accent6">
                  <a:lumMod val="40000"/>
                  <a:lumOff val="60000"/>
                </a:schemeClr>
              </a:gs>
            </a:gsLst>
            <a:lin ang="0" scaled="1"/>
            <a:tileRect/>
          </a:gradFill>
          <a:ln>
            <a:noFill/>
          </a:ln>
          <a:effectLst/>
        </p:spPr>
        <p:txBody>
          <a:bodyPr wrap="none" lIns="91430" tIns="45718" rIns="91430" bIns="45718"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457143" rtl="0" eaLnBrk="1" fontAlgn="base" latinLnBrk="0" hangingPunct="1">
              <a:lnSpc>
                <a:spcPct val="90000"/>
              </a:lnSpc>
              <a:spcBef>
                <a:spcPct val="0"/>
              </a:spcBef>
              <a:spcAft>
                <a:spcPct val="0"/>
              </a:spcAft>
              <a:buClrTx/>
              <a:buSzTx/>
              <a:buFontTx/>
              <a:buNone/>
              <a:defRPr/>
            </a:pPr>
            <a:endParaRPr kumimoji="0" lang="en-US" altLang="en-US" sz="1900" b="0" i="0" u="none" strike="noStrike" kern="1200" cap="none" spc="0" normalizeH="0" baseline="0" noProof="0">
              <a:ln>
                <a:noFill/>
              </a:ln>
              <a:solidFill>
                <a:srgbClr val="070605"/>
              </a:solidFill>
              <a:effectLst/>
              <a:uLnTx/>
              <a:uFillTx/>
              <a:latin typeface="Calibri" pitchFamily="34" charset="0"/>
              <a:ea typeface="+mn-ea"/>
              <a:cs typeface="+mn-cs"/>
            </a:endParaRPr>
          </a:p>
        </p:txBody>
      </p:sp>
      <p:pic>
        <p:nvPicPr>
          <p:cNvPr id="19" name="Picture 18" descr="AbbVieLogo_Small_White.eps">
            <a:extLst>
              <a:ext uri="{FF2B5EF4-FFF2-40B4-BE49-F238E27FC236}">
                <a16:creationId xmlns:a16="http://schemas.microsoft.com/office/drawing/2014/main" id="{E9D08F7C-EC0D-4B06-B479-91F952474A93}"/>
              </a:ext>
            </a:extLst>
          </p:cNvPr>
          <p:cNvPicPr>
            <a:picLocks noChangeAspect="1"/>
          </p:cNvPicPr>
          <p:nvPr userDrawn="1">
            <p:custDataLst>
              <p:tags r:id="rId20"/>
            </p:custDataLst>
          </p:nvPr>
        </p:nvPicPr>
        <p:blipFill>
          <a:blip r:embed="rId30">
            <a:extLst>
              <a:ext uri="{28A0092B-C50C-407E-A947-70E740481C1C}">
                <a14:useLocalDpi xmlns:a14="http://schemas.microsoft.com/office/drawing/2010/main" val="0"/>
              </a:ext>
            </a:extLst>
          </a:blip>
          <a:stretch>
            <a:fillRect/>
          </a:stretch>
        </p:blipFill>
        <p:spPr bwMode="auto">
          <a:xfrm>
            <a:off x="361951" y="6631030"/>
            <a:ext cx="914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Number">
            <a:extLst>
              <a:ext uri="{FF2B5EF4-FFF2-40B4-BE49-F238E27FC236}">
                <a16:creationId xmlns:a16="http://schemas.microsoft.com/office/drawing/2014/main" id="{DDE9BC38-D25B-4266-A425-471829CBA5D3}"/>
              </a:ext>
            </a:extLst>
          </p:cNvPr>
          <p:cNvSpPr>
            <a:spLocks/>
          </p:cNvSpPr>
          <p:nvPr userDrawn="1">
            <p:custDataLst>
              <p:tags r:id="rId21"/>
            </p:custDataLst>
          </p:nvPr>
        </p:nvSpPr>
        <p:spPr bwMode="gray">
          <a:xfrm>
            <a:off x="11557913" y="6333909"/>
            <a:ext cx="329184" cy="18288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0" bIns="45720" rtlCol="0" anchor="ctr" anchorCtr="0">
            <a:noAutofit/>
          </a:bodyPr>
          <a:lstStyle/>
          <a:p>
            <a:pPr marL="0" indent="0" algn="r" defTabSz="711200" rtl="0" eaLnBrk="1" latinLnBrk="0" hangingPunct="1">
              <a:spcBef>
                <a:spcPct val="0"/>
              </a:spcBef>
              <a:buNone/>
            </a:pPr>
            <a:fld id="{BB69BBE8-4DB2-4642-B003-B220ACD5A2FD}" type="slidenum">
              <a:rPr lang="en-US" sz="900" b="0" baseline="0" smtClean="0">
                <a:solidFill>
                  <a:schemeClr val="tx1"/>
                </a:solidFill>
                <a:latin typeface="+mn-lt"/>
              </a:rPr>
              <a:pPr marL="0" indent="0" algn="r" defTabSz="711200" rtl="0" eaLnBrk="1" latinLnBrk="0" hangingPunct="1">
                <a:spcBef>
                  <a:spcPct val="0"/>
                </a:spcBef>
                <a:buNone/>
              </a:pPr>
              <a:t>‹#›</a:t>
            </a:fld>
            <a:endParaRPr lang="fr-FR" sz="900" b="0">
              <a:solidFill>
                <a:schemeClr val="tx1"/>
              </a:solidFill>
              <a:latin typeface="+mn-lt"/>
            </a:endParaRPr>
          </a:p>
        </p:txBody>
      </p:sp>
      <p:pic>
        <p:nvPicPr>
          <p:cNvPr id="21" name="Logo">
            <a:extLst>
              <a:ext uri="{FF2B5EF4-FFF2-40B4-BE49-F238E27FC236}">
                <a16:creationId xmlns:a16="http://schemas.microsoft.com/office/drawing/2014/main" id="{322C8D5E-301C-4DE0-B3E4-4E9306E21134}"/>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559067" y="6549996"/>
            <a:ext cx="998846" cy="290211"/>
          </a:xfrm>
          <a:prstGeom prst="rect">
            <a:avLst/>
          </a:prstGeom>
        </p:spPr>
      </p:pic>
      <p:sp>
        <p:nvSpPr>
          <p:cNvPr id="7" name="TextBox 6">
            <a:extLst>
              <a:ext uri="{FF2B5EF4-FFF2-40B4-BE49-F238E27FC236}">
                <a16:creationId xmlns:a16="http://schemas.microsoft.com/office/drawing/2014/main" id="{09A916FA-27EF-447D-AAD4-4D37AE0CB6E9}"/>
              </a:ext>
            </a:extLst>
          </p:cNvPr>
          <p:cNvSpPr txBox="1"/>
          <p:nvPr userDrawn="1"/>
        </p:nvSpPr>
        <p:spPr>
          <a:xfrm>
            <a:off x="4944140" y="6631030"/>
            <a:ext cx="1967023" cy="153888"/>
          </a:xfrm>
          <a:prstGeom prst="rect">
            <a:avLst/>
          </a:prstGeom>
          <a:noFill/>
        </p:spPr>
        <p:txBody>
          <a:bodyPr wrap="square" lIns="0" tIns="0" rIns="0" bIns="0" rtlCol="0">
            <a:spAutoFit/>
          </a:bodyPr>
          <a:lstStyle/>
          <a:p>
            <a:pPr algn="ctr"/>
            <a:r>
              <a:rPr lang="en-US" sz="1000">
                <a:solidFill>
                  <a:schemeClr val="bg1"/>
                </a:solidFill>
              </a:rPr>
              <a:t>Confidential</a:t>
            </a:r>
          </a:p>
        </p:txBody>
      </p:sp>
      <p:grpSp>
        <p:nvGrpSpPr>
          <p:cNvPr id="22" name="Harvey 4" hidden="1">
            <a:extLst>
              <a:ext uri="{FF2B5EF4-FFF2-40B4-BE49-F238E27FC236}">
                <a16:creationId xmlns:a16="http://schemas.microsoft.com/office/drawing/2014/main" id="{A4AE2F50-6938-4190-A745-B5349AF86DB5}"/>
              </a:ext>
            </a:extLst>
          </p:cNvPr>
          <p:cNvGrpSpPr>
            <a:grpSpLocks/>
          </p:cNvGrpSpPr>
          <p:nvPr userDrawn="1">
            <p:custDataLst>
              <p:tags r:id="rId22"/>
            </p:custDataLst>
          </p:nvPr>
        </p:nvGrpSpPr>
        <p:grpSpPr>
          <a:xfrm>
            <a:off x="12319000" y="0"/>
            <a:ext cx="292608" cy="292608"/>
            <a:chOff x="0" y="0"/>
            <a:chExt cx="914400" cy="914400"/>
          </a:xfrm>
          <a:solidFill>
            <a:schemeClr val="tx1"/>
          </a:solidFill>
        </p:grpSpPr>
        <p:sp>
          <p:nvSpPr>
            <p:cNvPr id="23" name="Harvey 0/4 [0]" hidden="1">
              <a:extLst>
                <a:ext uri="{FF2B5EF4-FFF2-40B4-BE49-F238E27FC236}">
                  <a16:creationId xmlns:a16="http://schemas.microsoft.com/office/drawing/2014/main" id="{346D5E08-7FDC-48A4-BD1C-242C674ED9AE}"/>
                </a:ext>
              </a:extLst>
            </p:cNvPr>
            <p:cNvSpPr>
              <a:spLocks noChangeAspect="1"/>
            </p:cNvSpPr>
            <p:nvPr>
              <p:custDataLst>
                <p:tags r:id="rId2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rvey 1/4 [1]" hidden="1">
              <a:extLst>
                <a:ext uri="{FF2B5EF4-FFF2-40B4-BE49-F238E27FC236}">
                  <a16:creationId xmlns:a16="http://schemas.microsoft.com/office/drawing/2014/main" id="{E5160930-9162-4C42-A371-C3B8442361C3}"/>
                </a:ext>
              </a:extLst>
            </p:cNvPr>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rvey 2/4 [2]" hidden="1">
              <a:extLst>
                <a:ext uri="{FF2B5EF4-FFF2-40B4-BE49-F238E27FC236}">
                  <a16:creationId xmlns:a16="http://schemas.microsoft.com/office/drawing/2014/main" id="{E5401C25-AE79-46B0-AA32-A34DE8823F70}"/>
                </a:ext>
              </a:extLst>
            </p:cNvPr>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rvey 3/4 [3]" hidden="1">
              <a:extLst>
                <a:ext uri="{FF2B5EF4-FFF2-40B4-BE49-F238E27FC236}">
                  <a16:creationId xmlns:a16="http://schemas.microsoft.com/office/drawing/2014/main" id="{609F3984-1DFC-4F0D-B87D-3DA913BED394}"/>
                </a:ext>
              </a:extLst>
            </p:cNvPr>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rvey 4/4 [4]" hidden="1">
              <a:extLst>
                <a:ext uri="{FF2B5EF4-FFF2-40B4-BE49-F238E27FC236}">
                  <a16:creationId xmlns:a16="http://schemas.microsoft.com/office/drawing/2014/main" id="{CA4940F3-3FC1-4270-9B25-24759E6DA9BB}"/>
                </a:ext>
              </a:extLst>
            </p:cNvPr>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83846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ftr="0" dt="0"/>
  <p:txStyles>
    <p:titleStyle>
      <a:lvl1pPr algn="l" defTabSz="914400" rtl="0" eaLnBrk="1" latinLnBrk="0" hangingPunct="1">
        <a:lnSpc>
          <a:spcPct val="9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15900" algn="l" defTabSz="914400" rtl="0" eaLnBrk="1" latinLnBrk="0" hangingPunct="1">
        <a:lnSpc>
          <a:spcPct val="101000"/>
        </a:lnSpc>
        <a:spcBef>
          <a:spcPts val="0"/>
        </a:spcBef>
        <a:buFont typeface="Arial" panose="020B0604020202020204" pitchFamily="34" charset="0"/>
        <a:buChar char="•"/>
        <a:defRPr sz="1800" b="0" kern="1200">
          <a:solidFill>
            <a:schemeClr val="tx1"/>
          </a:solidFill>
          <a:latin typeface="+mn-lt"/>
          <a:ea typeface="+mn-ea"/>
          <a:cs typeface="+mn-cs"/>
        </a:defRPr>
      </a:lvl2pPr>
      <a:lvl3pPr marL="6858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3pPr>
      <a:lvl4pPr marL="9144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4pPr>
      <a:lvl5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5pPr>
      <a:lvl6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6pPr>
      <a:lvl7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7pPr>
      <a:lvl8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8pPr>
      <a:lvl9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38">
          <p15:clr>
            <a:srgbClr val="F26B43"/>
          </p15:clr>
        </p15:guide>
        <p15:guide id="4" orient="horz" pos="3956">
          <p15:clr>
            <a:srgbClr val="F26B43"/>
          </p15:clr>
        </p15:guide>
        <p15:guide id="8" orient="horz" pos="362">
          <p15:clr>
            <a:srgbClr val="F26B43"/>
          </p15:clr>
        </p15:guide>
        <p15:guide id="9" orient="horz" pos="1036">
          <p15:clr>
            <a:srgbClr val="F26B43"/>
          </p15:clr>
        </p15:guide>
        <p15:guide id="10" pos="362">
          <p15:clr>
            <a:srgbClr val="F26B43"/>
          </p15:clr>
        </p15:guide>
        <p15:guide id="17" pos="7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meetings.asco.org/meetings/2023-asco-annual-meeting/299/program-guide/scheduled-sessions/calenda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93F33-32A8-A367-A0D3-E067DCBCA853}"/>
              </a:ext>
            </a:extLst>
          </p:cNvPr>
          <p:cNvSpPr>
            <a:spLocks noGrp="1"/>
          </p:cNvSpPr>
          <p:nvPr>
            <p:ph type="ctrTitle"/>
          </p:nvPr>
        </p:nvSpPr>
        <p:spPr/>
        <p:txBody>
          <a:bodyPr anchor="b"/>
          <a:lstStyle/>
          <a:p>
            <a:r>
              <a:rPr lang="en-US" dirty="0"/>
              <a:t>ASCO 2023 Planner</a:t>
            </a:r>
          </a:p>
        </p:txBody>
      </p:sp>
      <p:sp>
        <p:nvSpPr>
          <p:cNvPr id="4" name="Slide Number Placeholder 3">
            <a:extLst>
              <a:ext uri="{FF2B5EF4-FFF2-40B4-BE49-F238E27FC236}">
                <a16:creationId xmlns:a16="http://schemas.microsoft.com/office/drawing/2014/main" id="{8B2F25B2-9734-C2D4-D7DF-41F3F3EF9608}"/>
              </a:ext>
            </a:extLst>
          </p:cNvPr>
          <p:cNvSpPr>
            <a:spLocks noGrp="1"/>
          </p:cNvSpPr>
          <p:nvPr>
            <p:ph type="sldNum" sz="quarter" idx="12"/>
          </p:nvPr>
        </p:nvSpPr>
        <p:spPr/>
        <p:txBody>
          <a:bodyPr/>
          <a:lstStyle/>
          <a:p>
            <a:fld id="{24C8C45C-947F-4981-8B3F-4F32E973C901}" type="slidenum">
              <a:rPr lang="en-US" smtClean="0"/>
              <a:pPr/>
              <a:t>1</a:t>
            </a:fld>
            <a:endParaRPr lang="en-US"/>
          </a:p>
        </p:txBody>
      </p:sp>
    </p:spTree>
    <p:extLst>
      <p:ext uri="{BB962C8B-B14F-4D97-AF65-F5344CB8AC3E}">
        <p14:creationId xmlns:p14="http://schemas.microsoft.com/office/powerpoint/2010/main" val="244436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5</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658976190"/>
              </p:ext>
            </p:extLst>
          </p:nvPr>
        </p:nvGraphicFramePr>
        <p:xfrm>
          <a:off x="571499" y="1139125"/>
          <a:ext cx="11044242" cy="5147375"/>
        </p:xfrm>
        <a:graphic>
          <a:graphicData uri="http://schemas.openxmlformats.org/drawingml/2006/table">
            <a:tbl>
              <a:tblPr firstRow="1" bandRow="1">
                <a:tableStyleId>{5C22544A-7EE6-4342-B048-85BDC9FD1C3A}</a:tableStyleId>
              </a:tblPr>
              <a:tblGrid>
                <a:gridCol w="451056">
                  <a:extLst>
                    <a:ext uri="{9D8B030D-6E8A-4147-A177-3AD203B41FA5}">
                      <a16:colId xmlns:a16="http://schemas.microsoft.com/office/drawing/2014/main" val="2300758450"/>
                    </a:ext>
                  </a:extLst>
                </a:gridCol>
                <a:gridCol w="1765531">
                  <a:extLst>
                    <a:ext uri="{9D8B030D-6E8A-4147-A177-3AD203B41FA5}">
                      <a16:colId xmlns:a16="http://schemas.microsoft.com/office/drawing/2014/main" val="2457792544"/>
                    </a:ext>
                  </a:extLst>
                </a:gridCol>
                <a:gridCol w="1765531">
                  <a:extLst>
                    <a:ext uri="{9D8B030D-6E8A-4147-A177-3AD203B41FA5}">
                      <a16:colId xmlns:a16="http://schemas.microsoft.com/office/drawing/2014/main" val="334543583"/>
                    </a:ext>
                  </a:extLst>
                </a:gridCol>
                <a:gridCol w="1765531">
                  <a:extLst>
                    <a:ext uri="{9D8B030D-6E8A-4147-A177-3AD203B41FA5}">
                      <a16:colId xmlns:a16="http://schemas.microsoft.com/office/drawing/2014/main" val="3935821081"/>
                    </a:ext>
                  </a:extLst>
                </a:gridCol>
                <a:gridCol w="1765531">
                  <a:extLst>
                    <a:ext uri="{9D8B030D-6E8A-4147-A177-3AD203B41FA5}">
                      <a16:colId xmlns:a16="http://schemas.microsoft.com/office/drawing/2014/main" val="1834563697"/>
                    </a:ext>
                  </a:extLst>
                </a:gridCol>
                <a:gridCol w="1765531">
                  <a:extLst>
                    <a:ext uri="{9D8B030D-6E8A-4147-A177-3AD203B41FA5}">
                      <a16:colId xmlns:a16="http://schemas.microsoft.com/office/drawing/2014/main" val="3960978779"/>
                    </a:ext>
                  </a:extLst>
                </a:gridCol>
                <a:gridCol w="1765531">
                  <a:extLst>
                    <a:ext uri="{9D8B030D-6E8A-4147-A177-3AD203B41FA5}">
                      <a16:colId xmlns:a16="http://schemas.microsoft.com/office/drawing/2014/main" val="2830924441"/>
                    </a:ext>
                  </a:extLst>
                </a:gridCol>
              </a:tblGrid>
              <a:tr h="346434">
                <a:tc>
                  <a:txBody>
                    <a:bodyPr/>
                    <a:lstStyle/>
                    <a:p>
                      <a:pPr algn="ctr"/>
                      <a:endParaRPr lang="en-US" sz="6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On Demand Video</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429768">
                <a:tc>
                  <a:txBody>
                    <a:bodyPr/>
                    <a:lstStyle/>
                    <a:p>
                      <a:pPr algn="ctr"/>
                      <a:r>
                        <a:rPr lang="en-US" sz="700" dirty="0"/>
                        <a:t>07:00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429768">
                <a:tc>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Gastrointestinal Cancer—Gastroesophageal, Pancreatic, and Hepatobiliary</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Pediatric Oncology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algn="l"/>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Malignancies—Plasma Cell Dyscrasia</a:t>
                      </a:r>
                    </a:p>
                    <a:p>
                      <a:pPr algn="l"/>
                      <a:br>
                        <a:rPr lang="en-IN" sz="600" dirty="0">
                          <a:solidFill>
                            <a:schemeClr val="tx1">
                              <a:lumMod val="75000"/>
                              <a:lumOff val="25000"/>
                            </a:schemeClr>
                          </a:solidFill>
                        </a:rPr>
                      </a:b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algn="l"/>
                      <a:r>
                        <a:rPr lang="en-IN" sz="600" b="1" i="0" u="sng"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Gastrointestinal Cancer—Colorectal and Anal</a:t>
                      </a:r>
                    </a:p>
                    <a:p>
                      <a:pPr algn="l"/>
                      <a:br>
                        <a:rPr lang="en-IN" sz="600" dirty="0">
                          <a:solidFill>
                            <a:schemeClr val="tx1">
                              <a:lumMod val="75000"/>
                              <a:lumOff val="25000"/>
                            </a:schemeClr>
                          </a:solidFill>
                        </a:rPr>
                      </a:b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Malignancies—Leukemia, Myelodysplastic Syndromes, and Allotransplant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Malignancies—Lymphoma and Chronic Lymphocytic Leukemia</a:t>
                      </a: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487910793"/>
                  </a:ext>
                </a:extLst>
              </a:tr>
              <a:tr h="429768">
                <a:tc>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429768">
                <a:tc>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29768">
                <a:tc>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6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429768">
                <a:tc>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6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116161">
                <a:tc rowSpan="2">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6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476287">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Symptoms and Survivorship</a:t>
                      </a: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267842996"/>
                  </a:ext>
                </a:extLst>
              </a:tr>
              <a:tr h="329992">
                <a:tc>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329992">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04:30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Malignancies—Plasma Cell Dyscrasia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04:30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Developmental Therapeutics—Immunotherapy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3"/>
                    </a:solid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271737">
                <a:tc rowSpan="3">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134878">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2">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1330022669"/>
                  </a:ext>
                </a:extLst>
              </a:tr>
              <a:tr h="122216">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749374412"/>
                  </a:ext>
                </a:extLst>
              </a:tr>
              <a:tr h="441070">
                <a:tc>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endParaRPr lang="en-US" sz="6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bl>
          </a:graphicData>
        </a:graphic>
      </p:graphicFrame>
      <p:sp>
        <p:nvSpPr>
          <p:cNvPr id="3" name="TextBox 2">
            <a:extLst>
              <a:ext uri="{FF2B5EF4-FFF2-40B4-BE49-F238E27FC236}">
                <a16:creationId xmlns:a16="http://schemas.microsoft.com/office/drawing/2014/main" id="{7B397C83-B1FC-90C1-D62C-A2F023EF3CCC}"/>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5" name="Table 4">
            <a:extLst>
              <a:ext uri="{FF2B5EF4-FFF2-40B4-BE49-F238E27FC236}">
                <a16:creationId xmlns:a16="http://schemas.microsoft.com/office/drawing/2014/main" id="{6F2D50DE-3A42-279F-C272-C7C2BB0B982E}"/>
              </a:ext>
            </a:extLst>
          </p:cNvPr>
          <p:cNvGraphicFramePr>
            <a:graphicFrameLocks noGrp="1"/>
          </p:cNvGraphicFramePr>
          <p:nvPr>
            <p:extLst>
              <p:ext uri="{D42A27DB-BD31-4B8C-83A1-F6EECF244321}">
                <p14:modId xmlns:p14="http://schemas.microsoft.com/office/powerpoint/2010/main" val="2426298472"/>
              </p:ext>
            </p:extLst>
          </p:nvPr>
        </p:nvGraphicFramePr>
        <p:xfrm>
          <a:off x="981124" y="6389072"/>
          <a:ext cx="3950208" cy="274320"/>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1522450527"/>
                    </a:ext>
                  </a:extLst>
                </a:gridCol>
                <a:gridCol w="987552">
                  <a:extLst>
                    <a:ext uri="{9D8B030D-6E8A-4147-A177-3AD203B41FA5}">
                      <a16:colId xmlns:a16="http://schemas.microsoft.com/office/drawing/2014/main" val="2855841524"/>
                    </a:ext>
                  </a:extLst>
                </a:gridCol>
                <a:gridCol w="987552">
                  <a:extLst>
                    <a:ext uri="{9D8B030D-6E8A-4147-A177-3AD203B41FA5}">
                      <a16:colId xmlns:a16="http://schemas.microsoft.com/office/drawing/2014/main" val="766262858"/>
                    </a:ext>
                  </a:extLst>
                </a:gridCol>
                <a:gridCol w="987552">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Poster Discussion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6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Poster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3773338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6</a:t>
            </a:r>
            <a:r>
              <a:rPr lang="en-US" sz="2400" baseline="30000" dirty="0"/>
              <a:t>th</a:t>
            </a:r>
            <a:r>
              <a:rPr lang="en-US" sz="2400" dirty="0"/>
              <a:t>, 2023</a:t>
            </a:r>
          </a:p>
        </p:txBody>
      </p:sp>
      <p:graphicFrame>
        <p:nvGraphicFramePr>
          <p:cNvPr id="5" name="Table 25">
            <a:extLst>
              <a:ext uri="{FF2B5EF4-FFF2-40B4-BE49-F238E27FC236}">
                <a16:creationId xmlns:a16="http://schemas.microsoft.com/office/drawing/2014/main" id="{869E05DD-F23F-4331-7F8B-7B76E45B9FA9}"/>
              </a:ext>
            </a:extLst>
          </p:cNvPr>
          <p:cNvGraphicFramePr>
            <a:graphicFrameLocks noGrp="1"/>
          </p:cNvGraphicFramePr>
          <p:nvPr>
            <p:extLst>
              <p:ext uri="{D42A27DB-BD31-4B8C-83A1-F6EECF244321}">
                <p14:modId xmlns:p14="http://schemas.microsoft.com/office/powerpoint/2010/main" val="2697814970"/>
              </p:ext>
            </p:extLst>
          </p:nvPr>
        </p:nvGraphicFramePr>
        <p:xfrm>
          <a:off x="571499" y="1139125"/>
          <a:ext cx="11048996" cy="5157800"/>
        </p:xfrm>
        <a:graphic>
          <a:graphicData uri="http://schemas.openxmlformats.org/drawingml/2006/table">
            <a:tbl>
              <a:tblPr firstRow="1" bandRow="1">
                <a:tableStyleId>{5C22544A-7EE6-4342-B048-85BDC9FD1C3A}</a:tableStyleId>
              </a:tblPr>
              <a:tblGrid>
                <a:gridCol w="444501">
                  <a:extLst>
                    <a:ext uri="{9D8B030D-6E8A-4147-A177-3AD203B41FA5}">
                      <a16:colId xmlns:a16="http://schemas.microsoft.com/office/drawing/2014/main" val="2300758450"/>
                    </a:ext>
                  </a:extLst>
                </a:gridCol>
                <a:gridCol w="2120899">
                  <a:extLst>
                    <a:ext uri="{9D8B030D-6E8A-4147-A177-3AD203B41FA5}">
                      <a16:colId xmlns:a16="http://schemas.microsoft.com/office/drawing/2014/main" val="1923771357"/>
                    </a:ext>
                  </a:extLst>
                </a:gridCol>
                <a:gridCol w="2120899">
                  <a:extLst>
                    <a:ext uri="{9D8B030D-6E8A-4147-A177-3AD203B41FA5}">
                      <a16:colId xmlns:a16="http://schemas.microsoft.com/office/drawing/2014/main" val="3405603341"/>
                    </a:ext>
                  </a:extLst>
                </a:gridCol>
                <a:gridCol w="2120899">
                  <a:extLst>
                    <a:ext uri="{9D8B030D-6E8A-4147-A177-3AD203B41FA5}">
                      <a16:colId xmlns:a16="http://schemas.microsoft.com/office/drawing/2014/main" val="2457792544"/>
                    </a:ext>
                  </a:extLst>
                </a:gridCol>
                <a:gridCol w="2120899">
                  <a:extLst>
                    <a:ext uri="{9D8B030D-6E8A-4147-A177-3AD203B41FA5}">
                      <a16:colId xmlns:a16="http://schemas.microsoft.com/office/drawing/2014/main" val="1834563697"/>
                    </a:ext>
                  </a:extLst>
                </a:gridCol>
                <a:gridCol w="2120899">
                  <a:extLst>
                    <a:ext uri="{9D8B030D-6E8A-4147-A177-3AD203B41FA5}">
                      <a16:colId xmlns:a16="http://schemas.microsoft.com/office/drawing/2014/main" val="3960978779"/>
                    </a:ext>
                  </a:extLst>
                </a:gridCol>
              </a:tblGrid>
              <a:tr h="349200">
                <a:tc>
                  <a:txBody>
                    <a:bodyPr/>
                    <a:lstStyle/>
                    <a:p>
                      <a:pPr algn="ctr"/>
                      <a:endParaRPr lang="en-US" sz="8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3">
                  <a:txBody>
                    <a:bodyPr/>
                    <a:lstStyle/>
                    <a:p>
                      <a:pPr algn="ctr"/>
                      <a:r>
                        <a:rPr lang="en-US" sz="800" dirty="0"/>
                        <a:t>Live Stream</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gridSpan="2">
                  <a:txBody>
                    <a:bodyPr/>
                    <a:lstStyle/>
                    <a:p>
                      <a:pPr algn="ctr"/>
                      <a:r>
                        <a:rPr lang="en-US" sz="800" dirty="0"/>
                        <a:t>On Demand</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961720">
                <a:tc>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Incorporating Minimal Residual Disease to Optimize Treatment of Leukemia</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08:00 AM – 09:15 AM CDT</a:t>
                      </a:r>
                      <a:endParaRPr lang="en-IN" sz="7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Highlights of the Day Session #3</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193"/>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Health Services Research and Quality Improvement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Expanding the Reach and Grasp of Lung Cancer Screening</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240430">
                <a:tc rowSpan="3">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4808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23404994"/>
                  </a:ext>
                </a:extLst>
              </a:tr>
              <a:tr h="24043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12:45 PM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Cancer—Non-Small Cell Metastatic</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12:45 PM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Malignancies—Lymphoma and Chronic Lymphocytic Leukemia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Oligometastatic Renal Cell Carcinoma: Observe, Excise, Ablate?</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Who's on First? The Expanding Role of Neoadjuvant Therapy in Melanoma</a:t>
                      </a: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54744716"/>
                  </a:ext>
                </a:extLst>
              </a:tr>
              <a:tr h="961720">
                <a:tc>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80860">
                <a:tc rowSpan="2">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48086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ctr"/>
                      <a:endParaRPr lang="en-US" sz="600" dirty="0"/>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Evolving Management of Stage IV Melanoma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7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Doublet and Triplet Therapy for Metastatic Renal Cell Carcinoma: The More the Merrier or Is Three a Crowd?</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803793725"/>
                  </a:ext>
                </a:extLst>
              </a:tr>
              <a:tr h="721290">
                <a:tc rowSpan="2">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24043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algn="ctr"/>
                      <a:endParaRPr lang="en-US" sz="7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7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54040025"/>
                  </a:ext>
                </a:extLst>
              </a:tr>
            </a:tbl>
          </a:graphicData>
        </a:graphic>
      </p:graphicFrame>
      <p:sp>
        <p:nvSpPr>
          <p:cNvPr id="3" name="TextBox 2">
            <a:extLst>
              <a:ext uri="{FF2B5EF4-FFF2-40B4-BE49-F238E27FC236}">
                <a16:creationId xmlns:a16="http://schemas.microsoft.com/office/drawing/2014/main" id="{D4F59CC9-CB3B-C861-1121-0D26466C6DF4}"/>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6" name="Table 5">
            <a:extLst>
              <a:ext uri="{FF2B5EF4-FFF2-40B4-BE49-F238E27FC236}">
                <a16:creationId xmlns:a16="http://schemas.microsoft.com/office/drawing/2014/main" id="{9A292CA7-363E-5509-52BA-68C018F38F9C}"/>
              </a:ext>
            </a:extLst>
          </p:cNvPr>
          <p:cNvGraphicFramePr>
            <a:graphicFrameLocks noGrp="1"/>
          </p:cNvGraphicFramePr>
          <p:nvPr>
            <p:extLst>
              <p:ext uri="{D42A27DB-BD31-4B8C-83A1-F6EECF244321}">
                <p14:modId xmlns:p14="http://schemas.microsoft.com/office/powerpoint/2010/main" val="1805100002"/>
              </p:ext>
            </p:extLst>
          </p:nvPr>
        </p:nvGraphicFramePr>
        <p:xfrm>
          <a:off x="981124" y="6389072"/>
          <a:ext cx="2962656" cy="236454"/>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2651911431"/>
                    </a:ext>
                  </a:extLst>
                </a:gridCol>
                <a:gridCol w="987552">
                  <a:extLst>
                    <a:ext uri="{9D8B030D-6E8A-4147-A177-3AD203B41FA5}">
                      <a16:colId xmlns:a16="http://schemas.microsoft.com/office/drawing/2014/main" val="2855841524"/>
                    </a:ext>
                  </a:extLst>
                </a:gridCol>
                <a:gridCol w="987552">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Special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23897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959D-107C-92E1-53D7-A99803E7FE07}"/>
              </a:ext>
            </a:extLst>
          </p:cNvPr>
          <p:cNvSpPr>
            <a:spLocks noGrp="1"/>
          </p:cNvSpPr>
          <p:nvPr>
            <p:ph type="body" sz="quarter" idx="13"/>
          </p:nvPr>
        </p:nvSpPr>
        <p:spPr/>
        <p:txBody>
          <a:bodyPr/>
          <a:lstStyle/>
          <a:p>
            <a:r>
              <a:rPr lang="en-US" dirty="0"/>
              <a:t>Color Key</a:t>
            </a:r>
          </a:p>
        </p:txBody>
      </p:sp>
      <p:graphicFrame>
        <p:nvGraphicFramePr>
          <p:cNvPr id="4" name="Table 4">
            <a:extLst>
              <a:ext uri="{FF2B5EF4-FFF2-40B4-BE49-F238E27FC236}">
                <a16:creationId xmlns:a16="http://schemas.microsoft.com/office/drawing/2014/main" id="{5AEB6BBC-06A5-E204-F748-000A8D224D5A}"/>
              </a:ext>
            </a:extLst>
          </p:cNvPr>
          <p:cNvGraphicFramePr>
            <a:graphicFrameLocks noGrp="1"/>
          </p:cNvGraphicFramePr>
          <p:nvPr>
            <p:extLst>
              <p:ext uri="{D42A27DB-BD31-4B8C-83A1-F6EECF244321}">
                <p14:modId xmlns:p14="http://schemas.microsoft.com/office/powerpoint/2010/main" val="2842940183"/>
              </p:ext>
            </p:extLst>
          </p:nvPr>
        </p:nvGraphicFramePr>
        <p:xfrm>
          <a:off x="1492570" y="2382582"/>
          <a:ext cx="9206860" cy="1559175"/>
        </p:xfrm>
        <a:graphic>
          <a:graphicData uri="http://schemas.openxmlformats.org/drawingml/2006/table">
            <a:tbl>
              <a:tblPr firstRow="1" bandRow="1">
                <a:tableStyleId>{5C22544A-7EE6-4342-B048-85BDC9FD1C3A}</a:tableStyleId>
              </a:tblPr>
              <a:tblGrid>
                <a:gridCol w="1841372">
                  <a:extLst>
                    <a:ext uri="{9D8B030D-6E8A-4147-A177-3AD203B41FA5}">
                      <a16:colId xmlns:a16="http://schemas.microsoft.com/office/drawing/2014/main" val="1056657819"/>
                    </a:ext>
                  </a:extLst>
                </a:gridCol>
                <a:gridCol w="1841372">
                  <a:extLst>
                    <a:ext uri="{9D8B030D-6E8A-4147-A177-3AD203B41FA5}">
                      <a16:colId xmlns:a16="http://schemas.microsoft.com/office/drawing/2014/main" val="2651911431"/>
                    </a:ext>
                  </a:extLst>
                </a:gridCol>
                <a:gridCol w="1841372">
                  <a:extLst>
                    <a:ext uri="{9D8B030D-6E8A-4147-A177-3AD203B41FA5}">
                      <a16:colId xmlns:a16="http://schemas.microsoft.com/office/drawing/2014/main" val="3944334250"/>
                    </a:ext>
                  </a:extLst>
                </a:gridCol>
                <a:gridCol w="1841372">
                  <a:extLst>
                    <a:ext uri="{9D8B030D-6E8A-4147-A177-3AD203B41FA5}">
                      <a16:colId xmlns:a16="http://schemas.microsoft.com/office/drawing/2014/main" val="1825651042"/>
                    </a:ext>
                  </a:extLst>
                </a:gridCol>
                <a:gridCol w="1841372">
                  <a:extLst>
                    <a:ext uri="{9D8B030D-6E8A-4147-A177-3AD203B41FA5}">
                      <a16:colId xmlns:a16="http://schemas.microsoft.com/office/drawing/2014/main" val="3822342686"/>
                    </a:ext>
                  </a:extLst>
                </a:gridCol>
              </a:tblGrid>
              <a:tr h="519725">
                <a:tc>
                  <a:txBody>
                    <a:bodyPr/>
                    <a:lstStyle/>
                    <a:p>
                      <a:r>
                        <a:rPr lang="en-US" sz="1000" b="1" dirty="0">
                          <a:solidFill>
                            <a:schemeClr val="tx1">
                              <a:lumMod val="75000"/>
                              <a:lumOff val="25000"/>
                            </a:schemeClr>
                          </a:solidFill>
                        </a:rPr>
                        <a:t>Workshop</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10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DD1"/>
                    </a:solidFill>
                  </a:tcPr>
                </a:tc>
                <a:tc>
                  <a:txBody>
                    <a:bodyPr/>
                    <a:lstStyle/>
                    <a:p>
                      <a:r>
                        <a:rPr lang="en-US" sz="10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10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Case-Based Panel</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436347854"/>
                  </a:ext>
                </a:extLst>
              </a:tr>
              <a:tr h="519725">
                <a:tc>
                  <a:txBody>
                    <a:bodyPr/>
                    <a:lstStyle/>
                    <a:p>
                      <a:r>
                        <a:rPr lang="en-US" sz="1000" b="1" dirty="0">
                          <a:solidFill>
                            <a:schemeClr val="tx1">
                              <a:lumMod val="75000"/>
                              <a:lumOff val="25000"/>
                            </a:schemeClr>
                          </a:solidFill>
                        </a:rPr>
                        <a:t>Poster Discussion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Opening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A82"/>
                    </a:solidFill>
                  </a:tcPr>
                </a:tc>
                <a:tc>
                  <a:txBody>
                    <a:bodyPr/>
                    <a:lstStyle/>
                    <a:p>
                      <a:r>
                        <a:rPr lang="en-US" sz="1000" b="1" dirty="0">
                          <a:solidFill>
                            <a:schemeClr val="tx1">
                              <a:lumMod val="75000"/>
                              <a:lumOff val="25000"/>
                            </a:schemeClr>
                          </a:solidFill>
                        </a:rPr>
                        <a:t>Ticketed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000" b="1" dirty="0">
                          <a:solidFill>
                            <a:schemeClr val="tx1">
                              <a:lumMod val="75000"/>
                              <a:lumOff val="25000"/>
                            </a:schemeClr>
                          </a:solidFill>
                        </a:rPr>
                        <a:t>Poster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r>
                        <a:rPr lang="en-US" sz="1000" b="1" dirty="0">
                          <a:solidFill>
                            <a:schemeClr val="tx1">
                              <a:lumMod val="75000"/>
                              <a:lumOff val="25000"/>
                            </a:schemeClr>
                          </a:solidFill>
                        </a:rPr>
                        <a:t>Rapid Abstract Session</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41905159"/>
                  </a:ext>
                </a:extLst>
              </a:tr>
              <a:tr h="519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tx1">
                              <a:lumMod val="75000"/>
                              <a:lumOff val="25000"/>
                            </a:schemeClr>
                          </a:solidFill>
                        </a:rPr>
                        <a:t>Rapid Abstract Session</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9DB"/>
                    </a:solidFill>
                  </a:tcPr>
                </a:tc>
                <a:tc>
                  <a:txBody>
                    <a:bodyPr/>
                    <a:lstStyle/>
                    <a:p>
                      <a:r>
                        <a:rPr lang="en-US" sz="1000" b="1" dirty="0">
                          <a:solidFill>
                            <a:schemeClr val="bg1"/>
                          </a:solidFill>
                        </a:rPr>
                        <a:t>Special Sessions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tc>
                  <a:txBody>
                    <a:bodyPr/>
                    <a:lstStyle/>
                    <a:p>
                      <a:endParaRPr lang="en-US" sz="10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solidFill>
                      </a:endParaRP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44844"/>
                  </a:ext>
                </a:extLst>
              </a:tr>
            </a:tbl>
          </a:graphicData>
        </a:graphic>
      </p:graphicFrame>
    </p:spTree>
    <p:extLst>
      <p:ext uri="{BB962C8B-B14F-4D97-AF65-F5344CB8AC3E}">
        <p14:creationId xmlns:p14="http://schemas.microsoft.com/office/powerpoint/2010/main" val="346289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2</a:t>
            </a:r>
            <a:r>
              <a:rPr lang="en-US" sz="2400" baseline="30000" dirty="0"/>
              <a:t>nd</a:t>
            </a:r>
            <a:r>
              <a:rPr lang="en-US" sz="2400" dirty="0"/>
              <a:t>, 2023</a:t>
            </a:r>
          </a:p>
        </p:txBody>
      </p:sp>
      <p:graphicFrame>
        <p:nvGraphicFramePr>
          <p:cNvPr id="4" name="Table 4">
            <a:extLst>
              <a:ext uri="{FF2B5EF4-FFF2-40B4-BE49-F238E27FC236}">
                <a16:creationId xmlns:a16="http://schemas.microsoft.com/office/drawing/2014/main" id="{A8D34395-7D31-69BC-7122-B74887D5AA89}"/>
              </a:ext>
            </a:extLst>
          </p:cNvPr>
          <p:cNvGraphicFramePr>
            <a:graphicFrameLocks noGrp="1"/>
          </p:cNvGraphicFramePr>
          <p:nvPr>
            <p:extLst>
              <p:ext uri="{D42A27DB-BD31-4B8C-83A1-F6EECF244321}">
                <p14:modId xmlns:p14="http://schemas.microsoft.com/office/powerpoint/2010/main" val="2004317662"/>
              </p:ext>
            </p:extLst>
          </p:nvPr>
        </p:nvGraphicFramePr>
        <p:xfrm>
          <a:off x="981124" y="6389072"/>
          <a:ext cx="5800674" cy="274320"/>
        </p:xfrm>
        <a:graphic>
          <a:graphicData uri="http://schemas.openxmlformats.org/drawingml/2006/table">
            <a:tbl>
              <a:tblPr firstRow="1" bandRow="1">
                <a:tableStyleId>{5C22544A-7EE6-4342-B048-85BDC9FD1C3A}</a:tableStyleId>
              </a:tblPr>
              <a:tblGrid>
                <a:gridCol w="870284">
                  <a:extLst>
                    <a:ext uri="{9D8B030D-6E8A-4147-A177-3AD203B41FA5}">
                      <a16:colId xmlns:a16="http://schemas.microsoft.com/office/drawing/2014/main" val="1056657819"/>
                    </a:ext>
                  </a:extLst>
                </a:gridCol>
                <a:gridCol w="986078">
                  <a:extLst>
                    <a:ext uri="{9D8B030D-6E8A-4147-A177-3AD203B41FA5}">
                      <a16:colId xmlns:a16="http://schemas.microsoft.com/office/drawing/2014/main" val="2651911431"/>
                    </a:ext>
                  </a:extLst>
                </a:gridCol>
                <a:gridCol w="986078">
                  <a:extLst>
                    <a:ext uri="{9D8B030D-6E8A-4147-A177-3AD203B41FA5}">
                      <a16:colId xmlns:a16="http://schemas.microsoft.com/office/drawing/2014/main" val="2662389747"/>
                    </a:ext>
                  </a:extLst>
                </a:gridCol>
                <a:gridCol w="986078">
                  <a:extLst>
                    <a:ext uri="{9D8B030D-6E8A-4147-A177-3AD203B41FA5}">
                      <a16:colId xmlns:a16="http://schemas.microsoft.com/office/drawing/2014/main" val="1522450527"/>
                    </a:ext>
                  </a:extLst>
                </a:gridCol>
                <a:gridCol w="986078">
                  <a:extLst>
                    <a:ext uri="{9D8B030D-6E8A-4147-A177-3AD203B41FA5}">
                      <a16:colId xmlns:a16="http://schemas.microsoft.com/office/drawing/2014/main" val="766262858"/>
                    </a:ext>
                  </a:extLst>
                </a:gridCol>
                <a:gridCol w="986078">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Workshop</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Case Based Panel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r>
                        <a:rPr lang="en-US" sz="6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Rapid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36347854"/>
                  </a:ext>
                </a:extLst>
              </a:tr>
            </a:tbl>
          </a:graphicData>
        </a:graphic>
      </p:graphicFrame>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2447118158"/>
              </p:ext>
            </p:extLst>
          </p:nvPr>
        </p:nvGraphicFramePr>
        <p:xfrm>
          <a:off x="574759" y="1134333"/>
          <a:ext cx="11041065" cy="5125681"/>
        </p:xfrm>
        <a:graphic>
          <a:graphicData uri="http://schemas.openxmlformats.org/drawingml/2006/table">
            <a:tbl>
              <a:tblPr firstRow="1" bandRow="1">
                <a:tableStyleId>{5C22544A-7EE6-4342-B048-85BDC9FD1C3A}</a:tableStyleId>
              </a:tblPr>
              <a:tblGrid>
                <a:gridCol w="465929">
                  <a:extLst>
                    <a:ext uri="{9D8B030D-6E8A-4147-A177-3AD203B41FA5}">
                      <a16:colId xmlns:a16="http://schemas.microsoft.com/office/drawing/2014/main" val="2300758450"/>
                    </a:ext>
                  </a:extLst>
                </a:gridCol>
                <a:gridCol w="813472">
                  <a:extLst>
                    <a:ext uri="{9D8B030D-6E8A-4147-A177-3AD203B41FA5}">
                      <a16:colId xmlns:a16="http://schemas.microsoft.com/office/drawing/2014/main" val="965174507"/>
                    </a:ext>
                  </a:extLst>
                </a:gridCol>
                <a:gridCol w="813472">
                  <a:extLst>
                    <a:ext uri="{9D8B030D-6E8A-4147-A177-3AD203B41FA5}">
                      <a16:colId xmlns:a16="http://schemas.microsoft.com/office/drawing/2014/main" val="4183304522"/>
                    </a:ext>
                  </a:extLst>
                </a:gridCol>
                <a:gridCol w="813472">
                  <a:extLst>
                    <a:ext uri="{9D8B030D-6E8A-4147-A177-3AD203B41FA5}">
                      <a16:colId xmlns:a16="http://schemas.microsoft.com/office/drawing/2014/main" val="1039963608"/>
                    </a:ext>
                  </a:extLst>
                </a:gridCol>
                <a:gridCol w="813472">
                  <a:extLst>
                    <a:ext uri="{9D8B030D-6E8A-4147-A177-3AD203B41FA5}">
                      <a16:colId xmlns:a16="http://schemas.microsoft.com/office/drawing/2014/main" val="2660903143"/>
                    </a:ext>
                  </a:extLst>
                </a:gridCol>
                <a:gridCol w="813472">
                  <a:extLst>
                    <a:ext uri="{9D8B030D-6E8A-4147-A177-3AD203B41FA5}">
                      <a16:colId xmlns:a16="http://schemas.microsoft.com/office/drawing/2014/main" val="819905399"/>
                    </a:ext>
                  </a:extLst>
                </a:gridCol>
                <a:gridCol w="813472">
                  <a:extLst>
                    <a:ext uri="{9D8B030D-6E8A-4147-A177-3AD203B41FA5}">
                      <a16:colId xmlns:a16="http://schemas.microsoft.com/office/drawing/2014/main" val="3151467643"/>
                    </a:ext>
                  </a:extLst>
                </a:gridCol>
                <a:gridCol w="813472">
                  <a:extLst>
                    <a:ext uri="{9D8B030D-6E8A-4147-A177-3AD203B41FA5}">
                      <a16:colId xmlns:a16="http://schemas.microsoft.com/office/drawing/2014/main" val="2828934515"/>
                    </a:ext>
                  </a:extLst>
                </a:gridCol>
                <a:gridCol w="813472">
                  <a:extLst>
                    <a:ext uri="{9D8B030D-6E8A-4147-A177-3AD203B41FA5}">
                      <a16:colId xmlns:a16="http://schemas.microsoft.com/office/drawing/2014/main" val="557938280"/>
                    </a:ext>
                  </a:extLst>
                </a:gridCol>
                <a:gridCol w="813472">
                  <a:extLst>
                    <a:ext uri="{9D8B030D-6E8A-4147-A177-3AD203B41FA5}">
                      <a16:colId xmlns:a16="http://schemas.microsoft.com/office/drawing/2014/main" val="1834563697"/>
                    </a:ext>
                  </a:extLst>
                </a:gridCol>
                <a:gridCol w="813472">
                  <a:extLst>
                    <a:ext uri="{9D8B030D-6E8A-4147-A177-3AD203B41FA5}">
                      <a16:colId xmlns:a16="http://schemas.microsoft.com/office/drawing/2014/main" val="2263738313"/>
                    </a:ext>
                  </a:extLst>
                </a:gridCol>
                <a:gridCol w="813472">
                  <a:extLst>
                    <a:ext uri="{9D8B030D-6E8A-4147-A177-3AD203B41FA5}">
                      <a16:colId xmlns:a16="http://schemas.microsoft.com/office/drawing/2014/main" val="1461006872"/>
                    </a:ext>
                  </a:extLst>
                </a:gridCol>
                <a:gridCol w="813472">
                  <a:extLst>
                    <a:ext uri="{9D8B030D-6E8A-4147-A177-3AD203B41FA5}">
                      <a16:colId xmlns:a16="http://schemas.microsoft.com/office/drawing/2014/main" val="2788776379"/>
                    </a:ext>
                  </a:extLst>
                </a:gridCol>
                <a:gridCol w="813472">
                  <a:extLst>
                    <a:ext uri="{9D8B030D-6E8A-4147-A177-3AD203B41FA5}">
                      <a16:colId xmlns:a16="http://schemas.microsoft.com/office/drawing/2014/main" val="919505595"/>
                    </a:ext>
                  </a:extLst>
                </a:gridCol>
              </a:tblGrid>
              <a:tr h="349200">
                <a:tc>
                  <a:txBody>
                    <a:bodyPr/>
                    <a:lstStyle/>
                    <a:p>
                      <a:pPr algn="ctr"/>
                      <a:endParaRPr lang="en-US" sz="1000" dirty="0"/>
                    </a:p>
                  </a:txBody>
                  <a:tcPr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2">
                  <a:txBody>
                    <a:bodyPr/>
                    <a:lstStyle/>
                    <a:p>
                      <a:pPr algn="ctr"/>
                      <a:r>
                        <a:rPr lang="en-US" sz="800" dirty="0"/>
                        <a:t>No Live stream or On-Demand Video</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gridSpan="6">
                  <a:txBody>
                    <a:bodyPr/>
                    <a:lstStyle/>
                    <a:p>
                      <a:pPr algn="ctr"/>
                      <a:r>
                        <a:rPr lang="en-US" sz="800" dirty="0"/>
                        <a:t>On Demand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pPr algn="ct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gridSpan="5">
                  <a:txBody>
                    <a:bodyPr/>
                    <a:lstStyle/>
                    <a:p>
                      <a:pPr algn="ctr"/>
                      <a:r>
                        <a:rPr lang="en-US" sz="800" dirty="0"/>
                        <a:t>Live Stream</a:t>
                      </a:r>
                    </a:p>
                  </a:txBody>
                  <a:tcPr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US"/>
                    </a:p>
                  </a:txBody>
                  <a:tcPr/>
                </a:tc>
                <a:tc hMerge="1">
                  <a:txBody>
                    <a:bodyPr/>
                    <a:lstStyle/>
                    <a:p>
                      <a:pPr algn="ct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900" dirty="0"/>
                    </a:p>
                  </a:txBody>
                  <a:tcPr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900" dirty="0"/>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926722">
                <a:tc>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1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05:00 PM CDT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In-Person Workshop: Genomics 101 for Oncologists</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03:15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In-Person Workshop: Building Partnership During Challenging Conversations With Patients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Local Therapies for Metastatic Sarcoma: Why, When, How?</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Management of Multiple Myeloma in Special Patient Populations: No Patient Left Behind</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02:30 PM 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Lung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FFD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Molecular Profiling in Neuro-oncology: Where Are We, Where Are We Headed, and How Do We Ensure Everyone Can Come Along?</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Next-Generation Approaches to Immuno-oncology in Gastrointestinal Cancers: Beyond Checkpoint Inhibitors</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How to Approach Advanced Thyroid Cancer in 2023</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Managing a Long and Winding Road: ER-Positive Breast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04:00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Malignancies—Leukemia, Myelodysplastic Syndromes, and Allotransplant</a:t>
                      </a:r>
                    </a:p>
                  </a:txBody>
                  <a:tcPr marL="45720" marR="45720" marT="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57894307"/>
                  </a:ext>
                </a:extLst>
              </a:tr>
              <a:tr h="231681">
                <a:tc rowSpan="5">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700" dirty="0"/>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231681">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3175" cap="flat" cmpd="sng" algn="ctr">
                      <a:solidFill>
                        <a:schemeClr val="bg1">
                          <a:lumMod val="50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2034608446"/>
                  </a:ext>
                </a:extLst>
              </a:tr>
              <a:tr h="231681">
                <a:tc vMerge="1">
                  <a:txBody>
                    <a:bodyPr/>
                    <a:lstStyle/>
                    <a:p>
                      <a:endParaRPr lang="en-US"/>
                    </a:p>
                  </a:txBody>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604813173"/>
                  </a:ext>
                </a:extLst>
              </a:tr>
              <a:tr h="2027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04:00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Personalizing Surveillance in Head and Neck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04:15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New Drugs in Oncology: Incorporation Into Practice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vMerge="1">
                  <a:txBody>
                    <a:bodyPr/>
                    <a:lstStyle/>
                    <a:p>
                      <a:endParaRPr lang="en-IN" sz="600" b="1"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Sarcoma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Gynecologic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ED2"/>
                    </a:solidFill>
                  </a:tcPr>
                </a:tc>
                <a:tc vMerge="1">
                  <a:txBody>
                    <a:bodyPr/>
                    <a:lstStyle/>
                    <a:p>
                      <a:endParaRPr lang="en-US"/>
                    </a:p>
                  </a:txBody>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05:45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Central Nervous System Tumors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05:45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sng"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sng"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Gastrointestinal Cancer—Gastroesophageal, Pancreatic, and Hepatobiliary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02:45 PM – 05:45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Cancer—Local/Regional/</a:t>
                      </a: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Adjuvant</a:t>
                      </a:r>
                    </a:p>
                    <a:p>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vMerge="1">
                  <a:txBody>
                    <a:bodyPr/>
                    <a:lstStyle/>
                    <a:p>
                      <a:endParaRPr lang="en-US"/>
                    </a:p>
                  </a:txBody>
                  <a:tcPr/>
                </a:tc>
                <a:extLst>
                  <a:ext uri="{0D108BD9-81ED-4DB2-BD59-A6C34878D82A}">
                    <a16:rowId xmlns:a16="http://schemas.microsoft.com/office/drawing/2014/main" val="123319183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04:00 PM CDT</a:t>
                      </a: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 Patient’s Journey From Early-Stage to Metastatic Lung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91438592"/>
                  </a:ext>
                </a:extLst>
              </a:tr>
              <a:tr h="212374">
                <a:tc rowSpan="4">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ctr"/>
                      <a:endParaRPr lang="en-US" sz="700" dirty="0">
                        <a:solidFill>
                          <a:schemeClr val="tx1"/>
                        </a:solidFill>
                      </a:endParaRPr>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395786">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42831135"/>
                  </a:ext>
                </a:extLst>
              </a:tr>
              <a:tr h="179402">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3175" cap="flat" cmpd="sng" algn="ctr">
                      <a:solidFill>
                        <a:schemeClr val="bg1">
                          <a:lumMod val="50000"/>
                        </a:schemeClr>
                      </a:solidFill>
                      <a:prstDash val="solid"/>
                      <a:round/>
                      <a:headEnd type="none" w="med" len="med"/>
                      <a:tailEnd type="none" w="med" len="med"/>
                    </a:lnT>
                  </a:tcPr>
                </a:tc>
                <a:tc vMerge="1">
                  <a:txBody>
                    <a:bodyPr/>
                    <a:lstStyle/>
                    <a:p>
                      <a:endParaRPr lang="en-US"/>
                    </a:p>
                  </a:txBody>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03:45 PM – 05:00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Creating a Memorable Presentation Through the Integration of Learning Science</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250460390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30573908"/>
                  </a:ext>
                </a:extLst>
              </a:tr>
              <a:tr h="196928">
                <a:tc rowSpan="4">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ctr"/>
                      <a:endParaRPr lang="en-US" sz="700" dirty="0">
                        <a:solidFill>
                          <a:schemeClr val="tx1"/>
                        </a:solidFill>
                      </a:endParaRPr>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19692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88333362"/>
                  </a:ext>
                </a:extLst>
              </a:tr>
              <a:tr h="231681">
                <a:tc vMerge="1">
                  <a:txBody>
                    <a:bodyPr/>
                    <a:lstStyle/>
                    <a:p>
                      <a:endParaRPr lang="en-US"/>
                    </a:p>
                  </a:txBody>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Antibody-Drug Conjugates: New Opportunities in Gynecologic Cancer</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vMerge="1">
                  <a:txBody>
                    <a:bodyPr/>
                    <a:lstStyle/>
                    <a:p>
                      <a:endParaRPr lang="en-IN" sz="600" b="1"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5">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4143802618"/>
                  </a:ext>
                </a:extLst>
              </a:tr>
              <a:tr h="29990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05:45 PM CDT</a:t>
                      </a:r>
                    </a:p>
                    <a:p>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Navigating Retroperitoneal Sarcoma: Twists, Turns, and Challenges Ahead</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05:45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Primary CNS Lymphoma: A Patient-Centered Approach to Treatment Selection</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05:45 PM CDT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Developmental Therapeutics - Immunotherapy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55674214"/>
                  </a:ext>
                </a:extLst>
              </a:tr>
              <a:tr h="674769">
                <a:tc rowSpan="2">
                  <a:txBody>
                    <a:bodyPr/>
                    <a:lstStyle/>
                    <a:p>
                      <a:pPr algn="ctr"/>
                      <a:r>
                        <a:rPr lang="en-US" sz="700" dirty="0"/>
                        <a:t>05:00PM </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solidFill>
                      <a:prstDash val="solid"/>
                      <a:round/>
                      <a:headEnd type="none" w="med" len="med"/>
                      <a:tailEnd type="none" w="med" len="med"/>
                    </a:lnL>
                    <a:lnT w="12700" cmpd="sng">
                      <a:noFill/>
                    </a:lnT>
                  </a:tcPr>
                </a:tc>
                <a:tc rowSpan="2">
                  <a:txBody>
                    <a:bodyPr/>
                    <a:lstStyle/>
                    <a:p>
                      <a:pPr algn="ctr"/>
                      <a:endParaRPr lang="en-US" sz="600" dirty="0">
                        <a:solidFill>
                          <a:schemeClr val="tx1">
                            <a:lumMod val="75000"/>
                            <a:lumOff val="25000"/>
                          </a:schemeClr>
                        </a:solidFill>
                      </a:endParaRPr>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7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mpd="sng">
                      <a:noFill/>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421983">
                <a:tc vMerge="1">
                  <a:txBody>
                    <a:bodyPr/>
                    <a:lstStyle/>
                    <a:p>
                      <a:endParaRPr lang="en-US"/>
                    </a:p>
                  </a:txBody>
                  <a:tcPr>
                    <a:lnT w="3175" cap="flat" cmpd="sng" algn="ctr">
                      <a:solidFill>
                        <a:schemeClr val="bg1">
                          <a:lumMod val="50000"/>
                        </a:schemeClr>
                      </a:solidFill>
                      <a:prstDash val="solid"/>
                      <a:round/>
                      <a:headEnd type="none" w="med" len="med"/>
                      <a:tailEnd type="none" w="med" len="med"/>
                    </a:lnT>
                  </a:tcPr>
                </a:tc>
                <a:tc vMerge="1">
                  <a:txBody>
                    <a:bodyPr/>
                    <a:lstStyle/>
                    <a:p>
                      <a:endParaRPr lang="en-US"/>
                    </a:p>
                  </a:txBody>
                  <a:tcPr>
                    <a:lnT w="3175" cap="flat" cmpd="sng" algn="ctr">
                      <a:solidFill>
                        <a:schemeClr val="bg1">
                          <a:lumMod val="50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lnT w="3175" cap="flat" cmpd="sng" algn="ctr">
                      <a:solidFill>
                        <a:schemeClr val="bg1">
                          <a:lumMod val="5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228453652"/>
                  </a:ext>
                </a:extLst>
              </a:tr>
            </a:tbl>
          </a:graphicData>
        </a:graphic>
      </p:graphicFrame>
    </p:spTree>
    <p:extLst>
      <p:ext uri="{BB962C8B-B14F-4D97-AF65-F5344CB8AC3E}">
        <p14:creationId xmlns:p14="http://schemas.microsoft.com/office/powerpoint/2010/main" val="304354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3</a:t>
            </a:r>
            <a:r>
              <a:rPr lang="en-US" sz="2400" baseline="30000" dirty="0"/>
              <a:t>rd</a:t>
            </a:r>
            <a:r>
              <a:rPr lang="en-US" sz="2400" dirty="0"/>
              <a:t>, 2023</a:t>
            </a:r>
          </a:p>
        </p:txBody>
      </p:sp>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1503263750"/>
              </p:ext>
            </p:extLst>
          </p:nvPr>
        </p:nvGraphicFramePr>
        <p:xfrm>
          <a:off x="571498" y="1139125"/>
          <a:ext cx="11048993" cy="5142293"/>
        </p:xfrm>
        <a:graphic>
          <a:graphicData uri="http://schemas.openxmlformats.org/drawingml/2006/table">
            <a:tbl>
              <a:tblPr firstRow="1" bandRow="1">
                <a:tableStyleId>{5C22544A-7EE6-4342-B048-85BDC9FD1C3A}</a:tableStyleId>
              </a:tblPr>
              <a:tblGrid>
                <a:gridCol w="449228">
                  <a:extLst>
                    <a:ext uri="{9D8B030D-6E8A-4147-A177-3AD203B41FA5}">
                      <a16:colId xmlns:a16="http://schemas.microsoft.com/office/drawing/2014/main" val="2300758450"/>
                    </a:ext>
                  </a:extLst>
                </a:gridCol>
                <a:gridCol w="963615">
                  <a:extLst>
                    <a:ext uri="{9D8B030D-6E8A-4147-A177-3AD203B41FA5}">
                      <a16:colId xmlns:a16="http://schemas.microsoft.com/office/drawing/2014/main" val="2660903143"/>
                    </a:ext>
                  </a:extLst>
                </a:gridCol>
                <a:gridCol w="963615">
                  <a:extLst>
                    <a:ext uri="{9D8B030D-6E8A-4147-A177-3AD203B41FA5}">
                      <a16:colId xmlns:a16="http://schemas.microsoft.com/office/drawing/2014/main" val="819905399"/>
                    </a:ext>
                  </a:extLst>
                </a:gridCol>
                <a:gridCol w="963615">
                  <a:extLst>
                    <a:ext uri="{9D8B030D-6E8A-4147-A177-3AD203B41FA5}">
                      <a16:colId xmlns:a16="http://schemas.microsoft.com/office/drawing/2014/main" val="468715853"/>
                    </a:ext>
                  </a:extLst>
                </a:gridCol>
                <a:gridCol w="963615">
                  <a:extLst>
                    <a:ext uri="{9D8B030D-6E8A-4147-A177-3AD203B41FA5}">
                      <a16:colId xmlns:a16="http://schemas.microsoft.com/office/drawing/2014/main" val="2789654777"/>
                    </a:ext>
                  </a:extLst>
                </a:gridCol>
                <a:gridCol w="963615">
                  <a:extLst>
                    <a:ext uri="{9D8B030D-6E8A-4147-A177-3AD203B41FA5}">
                      <a16:colId xmlns:a16="http://schemas.microsoft.com/office/drawing/2014/main" val="1923771357"/>
                    </a:ext>
                  </a:extLst>
                </a:gridCol>
                <a:gridCol w="963615">
                  <a:extLst>
                    <a:ext uri="{9D8B030D-6E8A-4147-A177-3AD203B41FA5}">
                      <a16:colId xmlns:a16="http://schemas.microsoft.com/office/drawing/2014/main" val="3405603341"/>
                    </a:ext>
                  </a:extLst>
                </a:gridCol>
                <a:gridCol w="963615">
                  <a:extLst>
                    <a:ext uri="{9D8B030D-6E8A-4147-A177-3AD203B41FA5}">
                      <a16:colId xmlns:a16="http://schemas.microsoft.com/office/drawing/2014/main" val="2457792544"/>
                    </a:ext>
                  </a:extLst>
                </a:gridCol>
                <a:gridCol w="963615">
                  <a:extLst>
                    <a:ext uri="{9D8B030D-6E8A-4147-A177-3AD203B41FA5}">
                      <a16:colId xmlns:a16="http://schemas.microsoft.com/office/drawing/2014/main" val="334543583"/>
                    </a:ext>
                  </a:extLst>
                </a:gridCol>
                <a:gridCol w="963615">
                  <a:extLst>
                    <a:ext uri="{9D8B030D-6E8A-4147-A177-3AD203B41FA5}">
                      <a16:colId xmlns:a16="http://schemas.microsoft.com/office/drawing/2014/main" val="3935821081"/>
                    </a:ext>
                  </a:extLst>
                </a:gridCol>
                <a:gridCol w="963615">
                  <a:extLst>
                    <a:ext uri="{9D8B030D-6E8A-4147-A177-3AD203B41FA5}">
                      <a16:colId xmlns:a16="http://schemas.microsoft.com/office/drawing/2014/main" val="1834563697"/>
                    </a:ext>
                  </a:extLst>
                </a:gridCol>
                <a:gridCol w="963615">
                  <a:extLst>
                    <a:ext uri="{9D8B030D-6E8A-4147-A177-3AD203B41FA5}">
                      <a16:colId xmlns:a16="http://schemas.microsoft.com/office/drawing/2014/main" val="2106253490"/>
                    </a:ext>
                  </a:extLst>
                </a:gridCol>
              </a:tblGrid>
              <a:tr h="342961">
                <a:tc>
                  <a:txBody>
                    <a:bodyPr/>
                    <a:lstStyle/>
                    <a:p>
                      <a:pPr algn="ctr"/>
                      <a:endParaRPr lang="en-US" sz="5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2">
                  <a:txBody>
                    <a:bodyPr/>
                    <a:lstStyle/>
                    <a:p>
                      <a:pPr algn="ctr"/>
                      <a:r>
                        <a:rPr lang="en-US" sz="800" dirty="0"/>
                        <a:t>No Live stream or On-Demand Video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gridSpan="9">
                  <a:txBody>
                    <a:bodyPr/>
                    <a:lstStyle/>
                    <a:p>
                      <a:pPr algn="ctr"/>
                      <a:r>
                        <a:rPr lang="en-US" sz="800" dirty="0"/>
                        <a:t>Live Stream</a:t>
                      </a: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468957">
                <a:tc>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How to Navigate the Annual Meeting (Students, Trainees, and Junior Faculty Only)</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Controversies: Second-Line Transplant for Nonseminomatous Germ Cell Tumor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Emerging Therapies for Colorectal Cancer</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Early-Stage Triple-Negative Breast Cancer Journey: Beginning, End, and Everything in Between</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Management of Aggressive Lymphoma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09:30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Special Clinical Science Symposium #1</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117240">
                <a:tc rowSpan="3">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117240">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1457130"/>
                  </a:ext>
                </a:extLst>
              </a:tr>
              <a:tr h="234478">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09:30 AM – 12:00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Opening Session With the President's Address, Guest Speakers' Address, Presentation of the Fellows of the American Society of Clinical Oncology, and David A. Karnofsky Memorial Award and Lecture</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ADB8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1117088"/>
                  </a:ext>
                </a:extLst>
              </a:tr>
              <a:tr h="468957">
                <a:tc>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68957">
                <a:tc>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234478">
                <a:tc rowSpan="2">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234478">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12:30 AM – 01:45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ASCO Plenary Series: Rapid Abstract Updates</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902482204"/>
                  </a:ext>
                </a:extLst>
              </a:tr>
              <a:tr h="117240">
                <a:tc rowSpan="4">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234480">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Horses, Zebras, and Unicorns—Variant Histologies in Urothelial Cancer</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State-of-the-Art Care in Pancreatic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Antibody-Drug Conjugates for Lung Cancer: Payloads and Progress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Malignancies—Plasma Cell Dyscrasia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Care Delivery and Regulatory Policy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2908547"/>
                  </a:ext>
                </a:extLst>
              </a:tr>
              <a:tr h="105605">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70692193"/>
                  </a:ext>
                </a:extLst>
              </a:tr>
              <a:tr h="0">
                <a:tc vMerge="1">
                  <a:txBody>
                    <a:bodyPr/>
                    <a:lstStyle/>
                    <a:p>
                      <a:pPr algn="ctr"/>
                      <a:endParaRPr lang="en-US" sz="500" dirty="0"/>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988178475"/>
                  </a:ext>
                </a:extLst>
              </a:tr>
              <a:tr h="117240">
                <a:tc rowSpan="4">
                  <a:txBody>
                    <a:bodyPr/>
                    <a:lstStyle/>
                    <a:p>
                      <a:pPr algn="ctr"/>
                      <a:r>
                        <a:rPr lang="en-US" sz="700" dirty="0"/>
                        <a:t>024:00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1172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02:15 PM – 03:00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ASCO Voices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4561459"/>
                  </a:ext>
                </a:extLst>
              </a:tr>
              <a:tr h="117239">
                <a:tc vMerge="1">
                  <a:txBody>
                    <a:bodyPr/>
                    <a:lstStyle/>
                    <a:p>
                      <a:endParaRPr lang="en-US"/>
                    </a:p>
                  </a:txBody>
                  <a:tcPr/>
                </a:tc>
                <a:tc rowSpan="2">
                  <a:txBody>
                    <a:bodyPr/>
                    <a:lstStyle/>
                    <a:p>
                      <a:pPr algn="ctr"/>
                      <a:endParaRPr lang="en-US" sz="5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735772704"/>
                  </a:ext>
                </a:extLst>
              </a:tr>
              <a:tr h="72323">
                <a:tc vMerge="1">
                  <a:txBody>
                    <a:bodyPr/>
                    <a:lstStyle/>
                    <a:p>
                      <a:endParaRPr lang="en-US"/>
                    </a:p>
                  </a:txBody>
                  <a:tcPr/>
                </a:tc>
                <a:tc vMerge="1">
                  <a:txBody>
                    <a:bodyPr/>
                    <a:lstStyle/>
                    <a:p>
                      <a:endParaRPr lang="en-US"/>
                    </a:p>
                  </a:txBody>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Fireside Chat: International Collaborations to Take Us ALL Into the Future—What Might Childhood ALL Therapy Look Like in 25 Years?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50021865"/>
                  </a:ext>
                </a:extLst>
              </a:tr>
              <a:tr h="468956">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Controversies for Colorectal Peritoneal Metastases: Is Cytoreductive Surgery and Intraperitoneal Chemotherapy the Best Approach?</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Cancer—Non-Small Cell Local-Regional/Small Cell/Other Thoracic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Gynecologic Cancer</a:t>
                      </a:r>
                    </a:p>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222829">
                <a:tc rowSpan="3">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160599">
                <a:tc vMerge="1">
                  <a:txBody>
                    <a:bodyPr/>
                    <a:lstStyle/>
                    <a:p>
                      <a:endParaRPr lang="en-US"/>
                    </a:p>
                  </a:txBody>
                  <a:tcPr/>
                </a:tc>
                <a:tc vMerge="1">
                  <a:txBody>
                    <a:bodyPr/>
                    <a:lstStyle/>
                    <a:p>
                      <a:endParaRPr lang="en-IN" sz="500" b="1" i="0" u="none" strike="noStrike" kern="1200" dirty="0">
                        <a:solidFill>
                          <a:schemeClr val="dk1"/>
                        </a:solidFill>
                        <a:effectLst/>
                        <a:latin typeface="+mn-lt"/>
                        <a:ea typeface="+mn-ea"/>
                        <a:cs typeface="+mn-cs"/>
                        <a:hlinkClick r:id="rId3"/>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586521944"/>
                  </a:ext>
                </a:extLst>
              </a:tr>
              <a:tr h="311967">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ctr"/>
                      <a:endParaRPr lang="en-US" sz="500" dirty="0"/>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Professional Development and Education Advances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D3"/>
                    </a:solidFill>
                  </a:tcPr>
                </a:tc>
                <a:extLst>
                  <a:ext uri="{0D108BD9-81ED-4DB2-BD59-A6C34878D82A}">
                    <a16:rowId xmlns:a16="http://schemas.microsoft.com/office/drawing/2014/main" val="2717284746"/>
                  </a:ext>
                </a:extLst>
              </a:tr>
              <a:tr h="337709">
                <a:tc>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bl>
          </a:graphicData>
        </a:graphic>
      </p:graphicFrame>
      <p:graphicFrame>
        <p:nvGraphicFramePr>
          <p:cNvPr id="5" name="Table 4">
            <a:extLst>
              <a:ext uri="{FF2B5EF4-FFF2-40B4-BE49-F238E27FC236}">
                <a16:creationId xmlns:a16="http://schemas.microsoft.com/office/drawing/2014/main" id="{94C26576-F31F-305C-6D76-0DC58DD471EB}"/>
              </a:ext>
            </a:extLst>
          </p:cNvPr>
          <p:cNvGraphicFramePr>
            <a:graphicFrameLocks noGrp="1"/>
          </p:cNvGraphicFramePr>
          <p:nvPr>
            <p:extLst>
              <p:ext uri="{D42A27DB-BD31-4B8C-83A1-F6EECF244321}">
                <p14:modId xmlns:p14="http://schemas.microsoft.com/office/powerpoint/2010/main" val="2507052394"/>
              </p:ext>
            </p:extLst>
          </p:nvPr>
        </p:nvGraphicFramePr>
        <p:xfrm>
          <a:off x="981124" y="6389072"/>
          <a:ext cx="4814596" cy="274320"/>
        </p:xfrm>
        <a:graphic>
          <a:graphicData uri="http://schemas.openxmlformats.org/drawingml/2006/table">
            <a:tbl>
              <a:tblPr firstRow="1" bandRow="1">
                <a:tableStyleId>{5C22544A-7EE6-4342-B048-85BDC9FD1C3A}</a:tableStyleId>
              </a:tblPr>
              <a:tblGrid>
                <a:gridCol w="870284">
                  <a:extLst>
                    <a:ext uri="{9D8B030D-6E8A-4147-A177-3AD203B41FA5}">
                      <a16:colId xmlns:a16="http://schemas.microsoft.com/office/drawing/2014/main" val="1056657819"/>
                    </a:ext>
                  </a:extLst>
                </a:gridCol>
                <a:gridCol w="986078">
                  <a:extLst>
                    <a:ext uri="{9D8B030D-6E8A-4147-A177-3AD203B41FA5}">
                      <a16:colId xmlns:a16="http://schemas.microsoft.com/office/drawing/2014/main" val="2651911431"/>
                    </a:ext>
                  </a:extLst>
                </a:gridCol>
                <a:gridCol w="986078">
                  <a:extLst>
                    <a:ext uri="{9D8B030D-6E8A-4147-A177-3AD203B41FA5}">
                      <a16:colId xmlns:a16="http://schemas.microsoft.com/office/drawing/2014/main" val="2662389747"/>
                    </a:ext>
                  </a:extLst>
                </a:gridCol>
                <a:gridCol w="986078">
                  <a:extLst>
                    <a:ext uri="{9D8B030D-6E8A-4147-A177-3AD203B41FA5}">
                      <a16:colId xmlns:a16="http://schemas.microsoft.com/office/drawing/2014/main" val="1522450527"/>
                    </a:ext>
                  </a:extLst>
                </a:gridCol>
                <a:gridCol w="986078">
                  <a:extLst>
                    <a:ext uri="{9D8B030D-6E8A-4147-A177-3AD203B41FA5}">
                      <a16:colId xmlns:a16="http://schemas.microsoft.com/office/drawing/2014/main" val="766262858"/>
                    </a:ext>
                  </a:extLst>
                </a:gridCol>
              </a:tblGrid>
              <a:tr h="236454">
                <a:tc>
                  <a:txBody>
                    <a:bodyPr/>
                    <a:lstStyle/>
                    <a:p>
                      <a:r>
                        <a:rPr lang="en-US" sz="600" b="1" dirty="0">
                          <a:solidFill>
                            <a:schemeClr val="tx1">
                              <a:lumMod val="75000"/>
                              <a:lumOff val="25000"/>
                            </a:schemeClr>
                          </a:solidFill>
                        </a:rPr>
                        <a:t>Ticketed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Opening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DB82"/>
                    </a:solidFill>
                  </a:tcPr>
                </a:tc>
                <a:tc>
                  <a:txBody>
                    <a:bodyPr/>
                    <a:lstStyle/>
                    <a:p>
                      <a:r>
                        <a:rPr lang="en-US" sz="6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73439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3</a:t>
            </a:r>
            <a:r>
              <a:rPr lang="en-US" sz="2400" baseline="30000" dirty="0"/>
              <a:t>rd</a:t>
            </a:r>
            <a:r>
              <a:rPr lang="en-US" sz="2400" dirty="0"/>
              <a:t>, 2023</a:t>
            </a:r>
          </a:p>
        </p:txBody>
      </p:sp>
      <p:sp>
        <p:nvSpPr>
          <p:cNvPr id="23" name="TextBox 22">
            <a:extLst>
              <a:ext uri="{FF2B5EF4-FFF2-40B4-BE49-F238E27FC236}">
                <a16:creationId xmlns:a16="http://schemas.microsoft.com/office/drawing/2014/main" id="{3AA0E3A3-E79A-B3BD-4971-B767EA308540}"/>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2828862182"/>
              </p:ext>
            </p:extLst>
          </p:nvPr>
        </p:nvGraphicFramePr>
        <p:xfrm>
          <a:off x="571499" y="1139125"/>
          <a:ext cx="11041062" cy="5176440"/>
        </p:xfrm>
        <a:graphic>
          <a:graphicData uri="http://schemas.openxmlformats.org/drawingml/2006/table">
            <a:tbl>
              <a:tblPr firstRow="1" bandRow="1">
                <a:tableStyleId>{5C22544A-7EE6-4342-B048-85BDC9FD1C3A}</a:tableStyleId>
              </a:tblPr>
              <a:tblGrid>
                <a:gridCol w="465926">
                  <a:extLst>
                    <a:ext uri="{9D8B030D-6E8A-4147-A177-3AD203B41FA5}">
                      <a16:colId xmlns:a16="http://schemas.microsoft.com/office/drawing/2014/main" val="2300758450"/>
                    </a:ext>
                  </a:extLst>
                </a:gridCol>
                <a:gridCol w="813472">
                  <a:extLst>
                    <a:ext uri="{9D8B030D-6E8A-4147-A177-3AD203B41FA5}">
                      <a16:colId xmlns:a16="http://schemas.microsoft.com/office/drawing/2014/main" val="2660903143"/>
                    </a:ext>
                  </a:extLst>
                </a:gridCol>
                <a:gridCol w="813472">
                  <a:extLst>
                    <a:ext uri="{9D8B030D-6E8A-4147-A177-3AD203B41FA5}">
                      <a16:colId xmlns:a16="http://schemas.microsoft.com/office/drawing/2014/main" val="819905399"/>
                    </a:ext>
                  </a:extLst>
                </a:gridCol>
                <a:gridCol w="813472">
                  <a:extLst>
                    <a:ext uri="{9D8B030D-6E8A-4147-A177-3AD203B41FA5}">
                      <a16:colId xmlns:a16="http://schemas.microsoft.com/office/drawing/2014/main" val="468715853"/>
                    </a:ext>
                  </a:extLst>
                </a:gridCol>
                <a:gridCol w="813472">
                  <a:extLst>
                    <a:ext uri="{9D8B030D-6E8A-4147-A177-3AD203B41FA5}">
                      <a16:colId xmlns:a16="http://schemas.microsoft.com/office/drawing/2014/main" val="2789654777"/>
                    </a:ext>
                  </a:extLst>
                </a:gridCol>
                <a:gridCol w="813472">
                  <a:extLst>
                    <a:ext uri="{9D8B030D-6E8A-4147-A177-3AD203B41FA5}">
                      <a16:colId xmlns:a16="http://schemas.microsoft.com/office/drawing/2014/main" val="1923771357"/>
                    </a:ext>
                  </a:extLst>
                </a:gridCol>
                <a:gridCol w="813472">
                  <a:extLst>
                    <a:ext uri="{9D8B030D-6E8A-4147-A177-3AD203B41FA5}">
                      <a16:colId xmlns:a16="http://schemas.microsoft.com/office/drawing/2014/main" val="3405603341"/>
                    </a:ext>
                  </a:extLst>
                </a:gridCol>
                <a:gridCol w="813472">
                  <a:extLst>
                    <a:ext uri="{9D8B030D-6E8A-4147-A177-3AD203B41FA5}">
                      <a16:colId xmlns:a16="http://schemas.microsoft.com/office/drawing/2014/main" val="2457792544"/>
                    </a:ext>
                  </a:extLst>
                </a:gridCol>
                <a:gridCol w="813472">
                  <a:extLst>
                    <a:ext uri="{9D8B030D-6E8A-4147-A177-3AD203B41FA5}">
                      <a16:colId xmlns:a16="http://schemas.microsoft.com/office/drawing/2014/main" val="334543583"/>
                    </a:ext>
                  </a:extLst>
                </a:gridCol>
                <a:gridCol w="813472">
                  <a:extLst>
                    <a:ext uri="{9D8B030D-6E8A-4147-A177-3AD203B41FA5}">
                      <a16:colId xmlns:a16="http://schemas.microsoft.com/office/drawing/2014/main" val="3935821081"/>
                    </a:ext>
                  </a:extLst>
                </a:gridCol>
                <a:gridCol w="813472">
                  <a:extLst>
                    <a:ext uri="{9D8B030D-6E8A-4147-A177-3AD203B41FA5}">
                      <a16:colId xmlns:a16="http://schemas.microsoft.com/office/drawing/2014/main" val="1834563697"/>
                    </a:ext>
                  </a:extLst>
                </a:gridCol>
                <a:gridCol w="813472">
                  <a:extLst>
                    <a:ext uri="{9D8B030D-6E8A-4147-A177-3AD203B41FA5}">
                      <a16:colId xmlns:a16="http://schemas.microsoft.com/office/drawing/2014/main" val="2106253490"/>
                    </a:ext>
                  </a:extLst>
                </a:gridCol>
                <a:gridCol w="813472">
                  <a:extLst>
                    <a:ext uri="{9D8B030D-6E8A-4147-A177-3AD203B41FA5}">
                      <a16:colId xmlns:a16="http://schemas.microsoft.com/office/drawing/2014/main" val="3960978779"/>
                    </a:ext>
                  </a:extLst>
                </a:gridCol>
                <a:gridCol w="813472">
                  <a:extLst>
                    <a:ext uri="{9D8B030D-6E8A-4147-A177-3AD203B41FA5}">
                      <a16:colId xmlns:a16="http://schemas.microsoft.com/office/drawing/2014/main" val="2830924441"/>
                    </a:ext>
                  </a:extLst>
                </a:gridCol>
              </a:tblGrid>
              <a:tr h="349200">
                <a:tc>
                  <a:txBody>
                    <a:bodyPr/>
                    <a:lstStyle/>
                    <a:p>
                      <a:pPr algn="ctr"/>
                      <a:endParaRPr lang="en-US" sz="5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13">
                  <a:txBody>
                    <a:bodyPr/>
                    <a:lstStyle/>
                    <a:p>
                      <a:pPr algn="ctr"/>
                      <a:r>
                        <a:rPr lang="en-US" sz="800" dirty="0"/>
                        <a:t>On-Demand</a:t>
                      </a: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700" dirty="0"/>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520058">
                <a:tc>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Cancer Cachexia: Identification, Current Evidence, and Novel Targets</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Gliomas in Adolescents and Young Adults: Which Paradigm Works Best?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Guiding Patients Through the Neurologic and Cognitive Toxicities of Brain Tumor Treatments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Implementing Innovation: Informatics-Based Technologies to Improve Care Delivery and Clinical Research</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Genitourinary Cancer—Kidney and Bladder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Genitourinary Cancer—Prostate, Testicular, and Penile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Developmental Therapeutics—Molecularly Targeted Agents and Tumor Biology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Developmental Therapeutics—Immunotherapy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117514">
                <a:tc rowSpan="2">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3525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36015"/>
                  </a:ext>
                </a:extLst>
              </a:tr>
              <a:tr h="470055">
                <a:tc>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470055">
                <a:tc>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470055">
                <a:tc>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117514">
                <a:tc rowSpan="2">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352541">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Launch of the Access to Oncology Medicines (ATOM) Coalition</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Early-Onset Cancers: Rising Trends and Novel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Patient and Caregiver Advocate Engagement in Geriatric Oncology Research: Embracing Diversity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algn="l"/>
                      <a:r>
                        <a:rPr lang="en-IN" sz="500" b="1" i="0" u="sng"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How to Make Evidence-Based Integrative Medicine a Part of Everyday Oncology Practice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Rare Gynecologic Cancers: A Case of Gestational Trophoblastic Neoplasia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02:45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Genitourinary Cancer—Prostate, Testicular, and Penile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Central Nervous System Tumors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Health Services Research and Quality Improvement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02:45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Dr. Bernard Fisher Memorial Annual Clinical Science Symposium Supported by the Breast Cancer Research Foundation</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D3"/>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Prevention, Risk Reduction, and Hereditary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Sarcoma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Melanoma/Skin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lumMod val="60000"/>
                        <a:lumOff val="40000"/>
                      </a:schemeClr>
                    </a:solidFill>
                  </a:tcPr>
                </a:tc>
                <a:tc vMerge="1">
                  <a:txBody>
                    <a:bodyPr/>
                    <a:lstStyle/>
                    <a:p>
                      <a:endParaRPr lang="en-US"/>
                    </a:p>
                  </a:txBody>
                  <a:tcPr/>
                </a:tc>
                <a:extLst>
                  <a:ext uri="{0D108BD9-81ED-4DB2-BD59-A6C34878D82A}">
                    <a16:rowId xmlns:a16="http://schemas.microsoft.com/office/drawing/2014/main" val="830877942"/>
                  </a:ext>
                </a:extLst>
              </a:tr>
              <a:tr h="235027">
                <a:tc rowSpan="3">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500" dirty="0">
                        <a:solidFill>
                          <a:schemeClr val="tx1">
                            <a:lumMod val="75000"/>
                            <a:lumOff val="25000"/>
                          </a:schemeClr>
                        </a:solidFill>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117514">
                <a:tc vMerge="1">
                  <a:txBody>
                    <a:bodyPr/>
                    <a:lstStyle/>
                    <a:p>
                      <a:endParaRPr lang="en-US"/>
                    </a:p>
                  </a:txBody>
                  <a:tcPr/>
                </a:tc>
                <a:tc rowSpan="2">
                  <a:txBody>
                    <a:bodyPr/>
                    <a:lstStyle/>
                    <a:p>
                      <a:pPr algn="ctr"/>
                      <a:endParaRPr lang="en-US" sz="5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735772704"/>
                  </a:ext>
                </a:extLst>
              </a:tr>
              <a:tr h="11751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59066584"/>
                  </a:ext>
                </a:extLst>
              </a:tr>
              <a:tr h="520058">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Shared Decision-Making for Older Adults With Cancer Using Available Treatment Tools</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04:00 PM CDT</a:t>
                      </a:r>
                    </a:p>
                    <a:p>
                      <a:pPr algn="l"/>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Oligometastatic Breast Cancer: Bridging the Science With Patient Preferences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How to Utilize Patient-Reported Outcomes in Children With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Practicing in a Polarized Society: Ethics and Social Justice in Oncology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04:30 PM CDT</a:t>
                      </a: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Genitourinary Cancer—Kidney and Bladder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04:30 PM CDT</a:t>
                      </a: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Developmental Therapeutics—Immunotherapy</a:t>
                      </a: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252184"/>
                  </a:ext>
                </a:extLst>
              </a:tr>
              <a:tr h="117514">
                <a:tc rowSpan="3">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1175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extLst>
                  <a:ext uri="{0D108BD9-81ED-4DB2-BD59-A6C34878D82A}">
                    <a16:rowId xmlns:a16="http://schemas.microsoft.com/office/drawing/2014/main" val="770284105"/>
                  </a:ext>
                </a:extLst>
              </a:tr>
              <a:tr h="235027">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05:30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3F9DC"/>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Sarcoma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Health Services Research and Quality Improvement</a:t>
                      </a:r>
                    </a:p>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Central Nervous System Tumors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Melanoma/Skin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accent3">
                          <a:lumMod val="20000"/>
                          <a:lumOff val="80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Prevention, Risk Reduction, and Hereditary Cancer</a:t>
                      </a:r>
                    </a:p>
                  </a:txBody>
                  <a:tcPr marL="45720" marR="4572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08818487"/>
                  </a:ext>
                </a:extLst>
              </a:tr>
              <a:tr h="235027">
                <a:tc rowSpan="2">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dk1"/>
                          </a:solidFill>
                          <a:effectLst/>
                          <a:latin typeface="+mn-lt"/>
                          <a:ea typeface="+mn-ea"/>
                          <a:cs typeface="+mn-cs"/>
                          <a:hlinkClick r:id="rId3"/>
                        </a:rPr>
                        <a:t>Health Services Research and Quality Improvement</a:t>
                      </a:r>
                    </a:p>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accent3">
                          <a:lumMod val="20000"/>
                          <a:lumOff val="80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235027">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accent3">
                          <a:lumMod val="20000"/>
                          <a:lumOff val="80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solidFill>
                          <a:schemeClr val="tx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726932572"/>
                  </a:ext>
                </a:extLst>
              </a:tr>
            </a:tbl>
          </a:graphicData>
        </a:graphic>
      </p:graphicFrame>
      <p:graphicFrame>
        <p:nvGraphicFramePr>
          <p:cNvPr id="3" name="Table 4">
            <a:extLst>
              <a:ext uri="{FF2B5EF4-FFF2-40B4-BE49-F238E27FC236}">
                <a16:creationId xmlns:a16="http://schemas.microsoft.com/office/drawing/2014/main" id="{43CBBD4F-A8C8-8103-C19B-4BF469C1DE48}"/>
              </a:ext>
            </a:extLst>
          </p:cNvPr>
          <p:cNvGraphicFramePr>
            <a:graphicFrameLocks noGrp="1"/>
          </p:cNvGraphicFramePr>
          <p:nvPr>
            <p:extLst>
              <p:ext uri="{D42A27DB-BD31-4B8C-83A1-F6EECF244321}">
                <p14:modId xmlns:p14="http://schemas.microsoft.com/office/powerpoint/2010/main" val="1100518950"/>
              </p:ext>
            </p:extLst>
          </p:nvPr>
        </p:nvGraphicFramePr>
        <p:xfrm>
          <a:off x="981124" y="6389072"/>
          <a:ext cx="5800674" cy="274320"/>
        </p:xfrm>
        <a:graphic>
          <a:graphicData uri="http://schemas.openxmlformats.org/drawingml/2006/table">
            <a:tbl>
              <a:tblPr firstRow="1" bandRow="1">
                <a:tableStyleId>{5C22544A-7EE6-4342-B048-85BDC9FD1C3A}</a:tableStyleId>
              </a:tblPr>
              <a:tblGrid>
                <a:gridCol w="870284">
                  <a:extLst>
                    <a:ext uri="{9D8B030D-6E8A-4147-A177-3AD203B41FA5}">
                      <a16:colId xmlns:a16="http://schemas.microsoft.com/office/drawing/2014/main" val="1056657819"/>
                    </a:ext>
                  </a:extLst>
                </a:gridCol>
                <a:gridCol w="986078">
                  <a:extLst>
                    <a:ext uri="{9D8B030D-6E8A-4147-A177-3AD203B41FA5}">
                      <a16:colId xmlns:a16="http://schemas.microsoft.com/office/drawing/2014/main" val="2651911431"/>
                    </a:ext>
                  </a:extLst>
                </a:gridCol>
                <a:gridCol w="986078">
                  <a:extLst>
                    <a:ext uri="{9D8B030D-6E8A-4147-A177-3AD203B41FA5}">
                      <a16:colId xmlns:a16="http://schemas.microsoft.com/office/drawing/2014/main" val="2662389747"/>
                    </a:ext>
                  </a:extLst>
                </a:gridCol>
                <a:gridCol w="986078">
                  <a:extLst>
                    <a:ext uri="{9D8B030D-6E8A-4147-A177-3AD203B41FA5}">
                      <a16:colId xmlns:a16="http://schemas.microsoft.com/office/drawing/2014/main" val="1522450527"/>
                    </a:ext>
                  </a:extLst>
                </a:gridCol>
                <a:gridCol w="986078">
                  <a:extLst>
                    <a:ext uri="{9D8B030D-6E8A-4147-A177-3AD203B41FA5}">
                      <a16:colId xmlns:a16="http://schemas.microsoft.com/office/drawing/2014/main" val="766262858"/>
                    </a:ext>
                  </a:extLst>
                </a:gridCol>
                <a:gridCol w="986078">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Rapid Abstract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9DC"/>
                    </a:solidFill>
                  </a:tcPr>
                </a:tc>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Case Based Panel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r>
                        <a:rPr lang="en-US" sz="600" b="1" dirty="0">
                          <a:solidFill>
                            <a:schemeClr val="tx1">
                              <a:lumMod val="75000"/>
                              <a:lumOff val="25000"/>
                            </a:schemeClr>
                          </a:solidFill>
                        </a:rPr>
                        <a:t>Poster Discussion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tx1">
                              <a:lumMod val="75000"/>
                              <a:lumOff val="25000"/>
                            </a:schemeClr>
                          </a:solidFill>
                        </a:rPr>
                        <a:t>Poster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31935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4</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22968139"/>
              </p:ext>
            </p:extLst>
          </p:nvPr>
        </p:nvGraphicFramePr>
        <p:xfrm>
          <a:off x="571499" y="1139124"/>
          <a:ext cx="11041062" cy="5149718"/>
        </p:xfrm>
        <a:graphic>
          <a:graphicData uri="http://schemas.openxmlformats.org/drawingml/2006/table">
            <a:tbl>
              <a:tblPr firstRow="1" bandRow="1">
                <a:tableStyleId>{5C22544A-7EE6-4342-B048-85BDC9FD1C3A}</a:tableStyleId>
              </a:tblPr>
              <a:tblGrid>
                <a:gridCol w="464821">
                  <a:extLst>
                    <a:ext uri="{9D8B030D-6E8A-4147-A177-3AD203B41FA5}">
                      <a16:colId xmlns:a16="http://schemas.microsoft.com/office/drawing/2014/main" val="2300758450"/>
                    </a:ext>
                  </a:extLst>
                </a:gridCol>
                <a:gridCol w="1064921">
                  <a:extLst>
                    <a:ext uri="{9D8B030D-6E8A-4147-A177-3AD203B41FA5}">
                      <a16:colId xmlns:a16="http://schemas.microsoft.com/office/drawing/2014/main" val="2660903143"/>
                    </a:ext>
                  </a:extLst>
                </a:gridCol>
                <a:gridCol w="951132">
                  <a:extLst>
                    <a:ext uri="{9D8B030D-6E8A-4147-A177-3AD203B41FA5}">
                      <a16:colId xmlns:a16="http://schemas.microsoft.com/office/drawing/2014/main" val="819905399"/>
                    </a:ext>
                  </a:extLst>
                </a:gridCol>
                <a:gridCol w="951132">
                  <a:extLst>
                    <a:ext uri="{9D8B030D-6E8A-4147-A177-3AD203B41FA5}">
                      <a16:colId xmlns:a16="http://schemas.microsoft.com/office/drawing/2014/main" val="557938280"/>
                    </a:ext>
                  </a:extLst>
                </a:gridCol>
                <a:gridCol w="951132">
                  <a:extLst>
                    <a:ext uri="{9D8B030D-6E8A-4147-A177-3AD203B41FA5}">
                      <a16:colId xmlns:a16="http://schemas.microsoft.com/office/drawing/2014/main" val="1273804347"/>
                    </a:ext>
                  </a:extLst>
                </a:gridCol>
                <a:gridCol w="951132">
                  <a:extLst>
                    <a:ext uri="{9D8B030D-6E8A-4147-A177-3AD203B41FA5}">
                      <a16:colId xmlns:a16="http://schemas.microsoft.com/office/drawing/2014/main" val="468715853"/>
                    </a:ext>
                  </a:extLst>
                </a:gridCol>
                <a:gridCol w="951132">
                  <a:extLst>
                    <a:ext uri="{9D8B030D-6E8A-4147-A177-3AD203B41FA5}">
                      <a16:colId xmlns:a16="http://schemas.microsoft.com/office/drawing/2014/main" val="2789654777"/>
                    </a:ext>
                  </a:extLst>
                </a:gridCol>
                <a:gridCol w="951132">
                  <a:extLst>
                    <a:ext uri="{9D8B030D-6E8A-4147-A177-3AD203B41FA5}">
                      <a16:colId xmlns:a16="http://schemas.microsoft.com/office/drawing/2014/main" val="1923771357"/>
                    </a:ext>
                  </a:extLst>
                </a:gridCol>
                <a:gridCol w="951132">
                  <a:extLst>
                    <a:ext uri="{9D8B030D-6E8A-4147-A177-3AD203B41FA5}">
                      <a16:colId xmlns:a16="http://schemas.microsoft.com/office/drawing/2014/main" val="3405603341"/>
                    </a:ext>
                  </a:extLst>
                </a:gridCol>
                <a:gridCol w="951132">
                  <a:extLst>
                    <a:ext uri="{9D8B030D-6E8A-4147-A177-3AD203B41FA5}">
                      <a16:colId xmlns:a16="http://schemas.microsoft.com/office/drawing/2014/main" val="2457792544"/>
                    </a:ext>
                  </a:extLst>
                </a:gridCol>
                <a:gridCol w="951132">
                  <a:extLst>
                    <a:ext uri="{9D8B030D-6E8A-4147-A177-3AD203B41FA5}">
                      <a16:colId xmlns:a16="http://schemas.microsoft.com/office/drawing/2014/main" val="334543583"/>
                    </a:ext>
                  </a:extLst>
                </a:gridCol>
                <a:gridCol w="951132">
                  <a:extLst>
                    <a:ext uri="{9D8B030D-6E8A-4147-A177-3AD203B41FA5}">
                      <a16:colId xmlns:a16="http://schemas.microsoft.com/office/drawing/2014/main" val="3935821081"/>
                    </a:ext>
                  </a:extLst>
                </a:gridCol>
              </a:tblGrid>
              <a:tr h="345783">
                <a:tc>
                  <a:txBody>
                    <a:bodyPr/>
                    <a:lstStyle/>
                    <a:p>
                      <a:pPr algn="ctr"/>
                      <a:endParaRPr lang="en-US" sz="6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No Live stream or On-Demand Video</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Live Stream</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215845">
                <a:tc rowSpan="2">
                  <a:txBody>
                    <a:bodyPr/>
                    <a:lstStyle/>
                    <a:p>
                      <a:pPr algn="ctr"/>
                      <a:r>
                        <a:rPr lang="en-US" sz="700" dirty="0"/>
                        <a:t>07:00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215845">
                <a:tc vMerge="1">
                  <a:txBody>
                    <a:bodyPr/>
                    <a:lstStyle/>
                    <a:p>
                      <a:endParaRPr lang="en-US"/>
                    </a:p>
                  </a:txBody>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07:30 AM – 09:30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Training Program Directors' Breakfast</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20245750"/>
                  </a:ext>
                </a:extLst>
              </a:tr>
              <a:tr h="107923">
                <a:tc rowSpan="2">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Innovations for Hereditary Cancer Syndromes—Cancer Screening and Cascade Testing</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Payment Reform: Lessons Learned From the Oncology Care Model and Implications for the Enhancing Oncology Model    </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Rational Combinations: The Road to Personalized Immunotherapy</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ASCO/AACR Joint Session: Targeting the Cell Cycle in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1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Gastrointestinal Cancer—Colorectal and Anal</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rowSpan="1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Genitourinary Cancer—Prostate, Testicular, and Penile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3196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mn-lt"/>
                          <a:ea typeface="+mn-ea"/>
                          <a:cs typeface="+mn-cs"/>
                        </a:rPr>
                        <a:t>08:15 AM – 09:30 AM CDT</a:t>
                      </a:r>
                      <a:endPar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Highlights of the Day Session #1</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19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0190193"/>
                  </a:ext>
                </a:extLst>
              </a:tr>
              <a:tr h="99234">
                <a:tc rowSpan="9">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8">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9">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6">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8">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9766378"/>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7">
                  <a:txBody>
                    <a:bodyPr/>
                    <a:lstStyle/>
                    <a:p>
                      <a:pPr algn="ctr"/>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01419823"/>
                  </a:ext>
                </a:extLst>
              </a:tr>
              <a:tr h="90545">
                <a:tc vMerge="1">
                  <a:txBody>
                    <a:bodyPr/>
                    <a:lstStyle/>
                    <a:p>
                      <a:endParaRPr lang="en-US"/>
                    </a:p>
                  </a:txBody>
                  <a:tcPr/>
                </a:tc>
                <a:tc vMerge="1">
                  <a:txBody>
                    <a:bodyPr/>
                    <a:lstStyle/>
                    <a:p>
                      <a:endParaRPr lang="en-US"/>
                    </a:p>
                  </a:txBody>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6619563"/>
                  </a:ext>
                </a:extLst>
              </a:tr>
              <a:tr h="90545">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467929058"/>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Developmental Therapeutics—Immunotherapy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endParaRPr lang="en-US"/>
                    </a:p>
                  </a:txBody>
                  <a:tcPr/>
                </a:tc>
                <a:extLst>
                  <a:ext uri="{0D108BD9-81ED-4DB2-BD59-A6C34878D82A}">
                    <a16:rowId xmlns:a16="http://schemas.microsoft.com/office/drawing/2014/main" val="391509804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Special Clinical Science Symposium #2</a:t>
                      </a: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3"/>
                    </a:solidFill>
                  </a:tcPr>
                </a:tc>
                <a:extLst>
                  <a:ext uri="{0D108BD9-81ED-4DB2-BD59-A6C34878D82A}">
                    <a16:rowId xmlns:a16="http://schemas.microsoft.com/office/drawing/2014/main" val="2540215567"/>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Pediatric Oncology I</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91927916"/>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Nuts and Bolts—Building a Needs Assessment Toolkit for Survivorship</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9305084"/>
                  </a:ext>
                </a:extLst>
              </a:tr>
              <a:tr h="431690">
                <a:tc>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107923">
                <a:tc rowSpan="3">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905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4113834890"/>
                  </a:ext>
                </a:extLst>
              </a:tr>
              <a:tr h="215845">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12:30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Managing Cancer Risk in Transgender Patients With Inherited Cancer Predisposition</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01:00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Cancer—Metastatic</a:t>
                      </a:r>
                    </a:p>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01:00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Cancer—Non-Small Cell Local-Regional/Small Cell/Other Thoracic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86995526"/>
                  </a:ext>
                </a:extLst>
              </a:tr>
              <a:tr h="215845">
                <a:tc rowSpan="4">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99234">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61450373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6347309"/>
                  </a:ext>
                </a:extLst>
              </a:tr>
              <a:tr h="905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extLst>
                  <a:ext uri="{0D108BD9-81ED-4DB2-BD59-A6C34878D82A}">
                    <a16:rowId xmlns:a16="http://schemas.microsoft.com/office/drawing/2014/main" val="3786999240"/>
                  </a:ext>
                </a:extLst>
              </a:tr>
              <a:tr h="431690">
                <a:tc>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600" dirty="0">
                        <a:solidFill>
                          <a:schemeClr val="tx1">
                            <a:lumMod val="75000"/>
                            <a:lumOff val="25000"/>
                          </a:schemeClr>
                        </a:solidFill>
                        <a:latin typeface="+mn-lt"/>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04:00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Plenary Session</a:t>
                      </a: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431690">
                <a:tc>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431690">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215845">
                <a:tc rowSpan="2">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215845">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All About Bispecifics in Myeloma</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75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Novel Immunotherapeutics: Perspectives on Checkpoints, Bispecifics, and Vaccines in Development</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Next-Generation Antibody-Drug Conjugates: Past, Present, and Future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Cancer—Local/Regional/Adjuvant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Gastrointestinal Cancer —Gastroesophageal, Pancreatic, and Hepatobiliary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FFD3"/>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algn="l"/>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Cancer—Non-Small Cell Metastatic</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972283250"/>
                  </a:ext>
                </a:extLst>
              </a:tr>
              <a:tr h="315079">
                <a:tc rowSpan="3">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101176810"/>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7114538"/>
                  </a:ext>
                </a:extLst>
              </a:tr>
              <a:tr h="905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3933872"/>
                  </a:ext>
                </a:extLst>
              </a:tr>
            </a:tbl>
          </a:graphicData>
        </a:graphic>
      </p:graphicFrame>
      <p:sp>
        <p:nvSpPr>
          <p:cNvPr id="3" name="TextBox 2">
            <a:extLst>
              <a:ext uri="{FF2B5EF4-FFF2-40B4-BE49-F238E27FC236}">
                <a16:creationId xmlns:a16="http://schemas.microsoft.com/office/drawing/2014/main" id="{6940694E-106A-6EDB-BDDC-A2D7FB9D294C}"/>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5" name="Table 4">
            <a:extLst>
              <a:ext uri="{FF2B5EF4-FFF2-40B4-BE49-F238E27FC236}">
                <a16:creationId xmlns:a16="http://schemas.microsoft.com/office/drawing/2014/main" id="{66C20FA3-E5A3-9B1D-5835-8673A2B79D45}"/>
              </a:ext>
            </a:extLst>
          </p:cNvPr>
          <p:cNvGraphicFramePr>
            <a:graphicFrameLocks noGrp="1"/>
          </p:cNvGraphicFramePr>
          <p:nvPr>
            <p:extLst>
              <p:ext uri="{D42A27DB-BD31-4B8C-83A1-F6EECF244321}">
                <p14:modId xmlns:p14="http://schemas.microsoft.com/office/powerpoint/2010/main" val="2751661506"/>
              </p:ext>
            </p:extLst>
          </p:nvPr>
        </p:nvGraphicFramePr>
        <p:xfrm>
          <a:off x="981124" y="6389072"/>
          <a:ext cx="6912864" cy="274320"/>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1056657819"/>
                    </a:ext>
                  </a:extLst>
                </a:gridCol>
                <a:gridCol w="987552">
                  <a:extLst>
                    <a:ext uri="{9D8B030D-6E8A-4147-A177-3AD203B41FA5}">
                      <a16:colId xmlns:a16="http://schemas.microsoft.com/office/drawing/2014/main" val="2651911431"/>
                    </a:ext>
                  </a:extLst>
                </a:gridCol>
                <a:gridCol w="987552">
                  <a:extLst>
                    <a:ext uri="{9D8B030D-6E8A-4147-A177-3AD203B41FA5}">
                      <a16:colId xmlns:a16="http://schemas.microsoft.com/office/drawing/2014/main" val="2662389747"/>
                    </a:ext>
                  </a:extLst>
                </a:gridCol>
                <a:gridCol w="987552">
                  <a:extLst>
                    <a:ext uri="{9D8B030D-6E8A-4147-A177-3AD203B41FA5}">
                      <a16:colId xmlns:a16="http://schemas.microsoft.com/office/drawing/2014/main" val="1522450527"/>
                    </a:ext>
                  </a:extLst>
                </a:gridCol>
                <a:gridCol w="987552">
                  <a:extLst>
                    <a:ext uri="{9D8B030D-6E8A-4147-A177-3AD203B41FA5}">
                      <a16:colId xmlns:a16="http://schemas.microsoft.com/office/drawing/2014/main" val="2855841524"/>
                    </a:ext>
                  </a:extLst>
                </a:gridCol>
                <a:gridCol w="987552">
                  <a:extLst>
                    <a:ext uri="{9D8B030D-6E8A-4147-A177-3AD203B41FA5}">
                      <a16:colId xmlns:a16="http://schemas.microsoft.com/office/drawing/2014/main" val="766262858"/>
                    </a:ext>
                  </a:extLst>
                </a:gridCol>
                <a:gridCol w="987552">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Ticketed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Case Based Panel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r>
                        <a:rPr lang="en-US" sz="600" b="1" dirty="0">
                          <a:solidFill>
                            <a:schemeClr val="tx1">
                              <a:lumMod val="75000"/>
                              <a:lumOff val="25000"/>
                            </a:schemeClr>
                          </a:solidFill>
                        </a:rPr>
                        <a:t>Poster Discussion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6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Special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254168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4</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119483941"/>
              </p:ext>
            </p:extLst>
          </p:nvPr>
        </p:nvGraphicFramePr>
        <p:xfrm>
          <a:off x="571499" y="1139124"/>
          <a:ext cx="11041083" cy="5201707"/>
        </p:xfrm>
        <a:graphic>
          <a:graphicData uri="http://schemas.openxmlformats.org/drawingml/2006/table">
            <a:tbl>
              <a:tblPr firstRow="1" bandRow="1">
                <a:tableStyleId>{5C22544A-7EE6-4342-B048-85BDC9FD1C3A}</a:tableStyleId>
              </a:tblPr>
              <a:tblGrid>
                <a:gridCol w="459859">
                  <a:extLst>
                    <a:ext uri="{9D8B030D-6E8A-4147-A177-3AD203B41FA5}">
                      <a16:colId xmlns:a16="http://schemas.microsoft.com/office/drawing/2014/main" val="2300758450"/>
                    </a:ext>
                  </a:extLst>
                </a:gridCol>
                <a:gridCol w="731748">
                  <a:extLst>
                    <a:ext uri="{9D8B030D-6E8A-4147-A177-3AD203B41FA5}">
                      <a16:colId xmlns:a16="http://schemas.microsoft.com/office/drawing/2014/main" val="2660903143"/>
                    </a:ext>
                  </a:extLst>
                </a:gridCol>
                <a:gridCol w="757652">
                  <a:extLst>
                    <a:ext uri="{9D8B030D-6E8A-4147-A177-3AD203B41FA5}">
                      <a16:colId xmlns:a16="http://schemas.microsoft.com/office/drawing/2014/main" val="819905399"/>
                    </a:ext>
                  </a:extLst>
                </a:gridCol>
                <a:gridCol w="757652">
                  <a:extLst>
                    <a:ext uri="{9D8B030D-6E8A-4147-A177-3AD203B41FA5}">
                      <a16:colId xmlns:a16="http://schemas.microsoft.com/office/drawing/2014/main" val="557938280"/>
                    </a:ext>
                  </a:extLst>
                </a:gridCol>
                <a:gridCol w="757652">
                  <a:extLst>
                    <a:ext uri="{9D8B030D-6E8A-4147-A177-3AD203B41FA5}">
                      <a16:colId xmlns:a16="http://schemas.microsoft.com/office/drawing/2014/main" val="468715853"/>
                    </a:ext>
                  </a:extLst>
                </a:gridCol>
                <a:gridCol w="757652">
                  <a:extLst>
                    <a:ext uri="{9D8B030D-6E8A-4147-A177-3AD203B41FA5}">
                      <a16:colId xmlns:a16="http://schemas.microsoft.com/office/drawing/2014/main" val="2789654777"/>
                    </a:ext>
                  </a:extLst>
                </a:gridCol>
                <a:gridCol w="757652">
                  <a:extLst>
                    <a:ext uri="{9D8B030D-6E8A-4147-A177-3AD203B41FA5}">
                      <a16:colId xmlns:a16="http://schemas.microsoft.com/office/drawing/2014/main" val="1923771357"/>
                    </a:ext>
                  </a:extLst>
                </a:gridCol>
                <a:gridCol w="757652">
                  <a:extLst>
                    <a:ext uri="{9D8B030D-6E8A-4147-A177-3AD203B41FA5}">
                      <a16:colId xmlns:a16="http://schemas.microsoft.com/office/drawing/2014/main" val="3405603341"/>
                    </a:ext>
                  </a:extLst>
                </a:gridCol>
                <a:gridCol w="757652">
                  <a:extLst>
                    <a:ext uri="{9D8B030D-6E8A-4147-A177-3AD203B41FA5}">
                      <a16:colId xmlns:a16="http://schemas.microsoft.com/office/drawing/2014/main" val="2457792544"/>
                    </a:ext>
                  </a:extLst>
                </a:gridCol>
                <a:gridCol w="757652">
                  <a:extLst>
                    <a:ext uri="{9D8B030D-6E8A-4147-A177-3AD203B41FA5}">
                      <a16:colId xmlns:a16="http://schemas.microsoft.com/office/drawing/2014/main" val="334543583"/>
                    </a:ext>
                  </a:extLst>
                </a:gridCol>
                <a:gridCol w="757652">
                  <a:extLst>
                    <a:ext uri="{9D8B030D-6E8A-4147-A177-3AD203B41FA5}">
                      <a16:colId xmlns:a16="http://schemas.microsoft.com/office/drawing/2014/main" val="3935821081"/>
                    </a:ext>
                  </a:extLst>
                </a:gridCol>
                <a:gridCol w="757652">
                  <a:extLst>
                    <a:ext uri="{9D8B030D-6E8A-4147-A177-3AD203B41FA5}">
                      <a16:colId xmlns:a16="http://schemas.microsoft.com/office/drawing/2014/main" val="1834563697"/>
                    </a:ext>
                  </a:extLst>
                </a:gridCol>
                <a:gridCol w="757652">
                  <a:extLst>
                    <a:ext uri="{9D8B030D-6E8A-4147-A177-3AD203B41FA5}">
                      <a16:colId xmlns:a16="http://schemas.microsoft.com/office/drawing/2014/main" val="3960978779"/>
                    </a:ext>
                  </a:extLst>
                </a:gridCol>
                <a:gridCol w="757652">
                  <a:extLst>
                    <a:ext uri="{9D8B030D-6E8A-4147-A177-3AD203B41FA5}">
                      <a16:colId xmlns:a16="http://schemas.microsoft.com/office/drawing/2014/main" val="2830924441"/>
                    </a:ext>
                  </a:extLst>
                </a:gridCol>
                <a:gridCol w="757652">
                  <a:extLst>
                    <a:ext uri="{9D8B030D-6E8A-4147-A177-3AD203B41FA5}">
                      <a16:colId xmlns:a16="http://schemas.microsoft.com/office/drawing/2014/main" val="919505595"/>
                    </a:ext>
                  </a:extLst>
                </a:gridCol>
              </a:tblGrid>
              <a:tr h="338911">
                <a:tc>
                  <a:txBody>
                    <a:bodyPr/>
                    <a:lstStyle/>
                    <a:p>
                      <a:pPr algn="ctr"/>
                      <a:endParaRPr lang="en-US" sz="6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On-Demand Video</a:t>
                      </a:r>
                    </a:p>
                  </a:txBody>
                  <a:tcPr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431999">
                <a:tc>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COVID and Other Viral Infections in Patients With Hematologic Malignancies</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PARP Inhibitors: Optimal Selection and Toxicity Management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Putting It Together: Big Data in Pediatric Oncology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algn="l"/>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Knowing the Unknown: The Future of Prognostic Tools in Melanoma</a:t>
                      </a: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Improving Cancer Outcomes by Addressing Social Determinants of Health</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Artificial Intelligence for Drug Development: Fad or Future?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Cancer—Non-Small Cell Local-Regional/Small Cell/Other Thoracic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Cancer—Local/Regional/Adjuvant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Cancer—Metastatic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Professional Development and Education Advances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Cancer—Non-Small Cell Metastatic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99305">
                <a:tc rowSpan="7">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0">
                <a:tc vMerge="1">
                  <a:txBody>
                    <a:bodyPr/>
                    <a:lstStyle/>
                    <a:p>
                      <a:endParaRPr lang="en-US"/>
                    </a:p>
                  </a:txBody>
                  <a:tcPr/>
                </a:tc>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algn="ctr"/>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2231823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7445885"/>
                  </a:ext>
                </a:extLst>
              </a:tr>
              <a:tr h="189915">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72258388"/>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Geriatric Oncology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3"/>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extLst>
                  <a:ext uri="{0D108BD9-81ED-4DB2-BD59-A6C34878D82A}">
                    <a16:rowId xmlns:a16="http://schemas.microsoft.com/office/drawing/2014/main" val="92240957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Central Nervous System Tumors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3"/>
                    </a:solidFill>
                  </a:tcPr>
                </a:tc>
                <a:tc vMerge="1">
                  <a:txBody>
                    <a:bodyPr/>
                    <a:lstStyle/>
                    <a:p>
                      <a:endParaRPr lang="en-US"/>
                    </a:p>
                  </a:txBody>
                  <a:tcPr/>
                </a:tc>
                <a:extLst>
                  <a:ext uri="{0D108BD9-81ED-4DB2-BD59-A6C34878D82A}">
                    <a16:rowId xmlns:a16="http://schemas.microsoft.com/office/drawing/2014/main" val="3904478437"/>
                  </a:ext>
                </a:extLst>
              </a:tr>
              <a:tr h="90610">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10:45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Multidisciplinary Management of Salivary Gland Cancers</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Cancer During Pregnancy: Medical, Psychosocial, Ethical, and Legal Considerations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Tips and Tricks in Shared Decision-Making</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Embracing Myeloma CAR T: From Scientific Design to Clinical Impact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Future of Equitable Access to Clinical Trials</a:t>
                      </a:r>
                    </a:p>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282009"/>
                  </a:ext>
                </a:extLst>
              </a:tr>
              <a:tr h="353119">
                <a:tc rowSpan="2">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mn-lt"/>
                          <a:ea typeface="+mn-ea"/>
                          <a:cs typeface="+mn-cs"/>
                        </a:rPr>
                        <a:t>10:00 AM – 11:00 AM CDT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Mentorship and Career Development Roundtable: A Discussion With ASCO’s Special Award Recipients</a:t>
                      </a: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93"/>
                    </a:solidFill>
                  </a:tcPr>
                </a:tc>
                <a:extLst>
                  <a:ext uri="{0D108BD9-81ED-4DB2-BD59-A6C34878D82A}">
                    <a16:rowId xmlns:a16="http://schemas.microsoft.com/office/drawing/2014/main" val="1313433915"/>
                  </a:ext>
                </a:extLst>
              </a:tr>
              <a:tr h="23852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733673151"/>
                  </a:ext>
                </a:extLst>
              </a:tr>
              <a:tr h="99305">
                <a:tc rowSpan="4">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extLst>
                  <a:ext uri="{0D108BD9-81ED-4DB2-BD59-A6C34878D82A}">
                    <a16:rowId xmlns:a16="http://schemas.microsoft.com/office/drawing/2014/main" val="1265365741"/>
                  </a:ext>
                </a:extLst>
              </a:tr>
              <a:tr h="9061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843350"/>
                  </a:ext>
                </a:extLst>
              </a:tr>
              <a:tr h="215999">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Extending the Patient Legacy: Rapid Tissue Donation Programs and Their Impact on Cancer Discovery</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Building an Impactful Oncology Care Team With Aligning Incentives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What the NET? Advances and Challenges in Neuroendocrine Cancers</a:t>
                      </a:r>
                    </a:p>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sng"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Times, They Are a Changing: Updates to Pathologic and Prognostic Classifications in Myeloid Malignancies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Minimizing Toxicity in the Neoadjuvant Treatment for Rectal Cancer</a:t>
                      </a:r>
                    </a:p>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Patient-Centric Clinical Trial Design in Genitourinary Cancers: Meaningful Endpoints, Assessments, and Outcome Measures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Establishing Equitable Partnerships in Global Cancer Control: Best Practices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Patient-Reported Outcomes, Digital Health, and the Quest to Improve Health Equity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01:00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Professional Development and Education Advances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86995526"/>
                  </a:ext>
                </a:extLst>
              </a:tr>
              <a:tr h="449594">
                <a:tc rowSpan="3">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l"/>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9877341"/>
                  </a:ext>
                </a:extLst>
              </a:tr>
              <a:tr h="9061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2645106"/>
                  </a:ext>
                </a:extLst>
              </a:tr>
              <a:tr h="431999">
                <a:tc>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endParaRPr lang="en-US" sz="600" dirty="0">
                        <a:solidFill>
                          <a:schemeClr val="tx1">
                            <a:lumMod val="75000"/>
                            <a:lumOff val="25000"/>
                          </a:schemeClr>
                        </a:solidFill>
                        <a:latin typeface="+mn-lt"/>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431999">
                <a:tc>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431999">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215999">
                <a:tc rowSpan="2">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215999">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Pediatric Immunotherapy: CARs of the Future</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Developing Sustainable Cancer and Aging Programs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The Role of Bladder Preservation in the Management of Muscle Invasive Bladder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Current Treatment Strategies and Risk Stratification for Oral Carcinoma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Addressing Financial Toxicity in Cancer Survivors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Older Adults With Newly Diagnosed AML: Hot Topics for the Practicing Clinician</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Clinical Science Symposium: Prevention, Risk Reduction, and Hereditary Cancer</a:t>
                      </a:r>
                    </a:p>
                    <a:p>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solidFill>
                          <a:schemeClr val="tx1"/>
                        </a:solidFill>
                        <a:latin typeface="+mn-lt"/>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972283250"/>
                  </a:ext>
                </a:extLst>
              </a:tr>
              <a:tr h="301684">
                <a:tc rowSpan="4">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101176810"/>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3">
                  <a:txBody>
                    <a:bodyPr/>
                    <a:lstStyle/>
                    <a:p>
                      <a:endParaRPr lang="en-US"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dk1"/>
                        </a:solidFill>
                        <a:effectLst/>
                        <a:latin typeface="+mn-lt"/>
                        <a:ea typeface="+mn-ea"/>
                        <a:cs typeface="+mn-cs"/>
                        <a:hlinkClick r:id="rId3"/>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dk1"/>
                        </a:solidFill>
                        <a:effectLst/>
                        <a:latin typeface="+mn-lt"/>
                        <a:ea typeface="+mn-ea"/>
                        <a:cs typeface="+mn-cs"/>
                        <a:hlinkClick r:id="rId3"/>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6992443"/>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65501310"/>
                  </a:ext>
                </a:extLst>
              </a:tr>
              <a:tr h="221491">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latin typeface="+mn-lt"/>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dirty="0"/>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871412126"/>
                  </a:ext>
                </a:extLst>
              </a:tr>
            </a:tbl>
          </a:graphicData>
        </a:graphic>
      </p:graphicFrame>
      <p:sp>
        <p:nvSpPr>
          <p:cNvPr id="3" name="TextBox 2">
            <a:extLst>
              <a:ext uri="{FF2B5EF4-FFF2-40B4-BE49-F238E27FC236}">
                <a16:creationId xmlns:a16="http://schemas.microsoft.com/office/drawing/2014/main" id="{AE42ED1D-E030-0AD5-25F5-9FA44164A09F}"/>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5" name="Table 4">
            <a:extLst>
              <a:ext uri="{FF2B5EF4-FFF2-40B4-BE49-F238E27FC236}">
                <a16:creationId xmlns:a16="http://schemas.microsoft.com/office/drawing/2014/main" id="{7A22C6AA-E4F8-B495-7644-A3C690C21D17}"/>
              </a:ext>
            </a:extLst>
          </p:cNvPr>
          <p:cNvGraphicFramePr>
            <a:graphicFrameLocks noGrp="1"/>
          </p:cNvGraphicFramePr>
          <p:nvPr>
            <p:extLst>
              <p:ext uri="{D42A27DB-BD31-4B8C-83A1-F6EECF244321}">
                <p14:modId xmlns:p14="http://schemas.microsoft.com/office/powerpoint/2010/main" val="3012471490"/>
              </p:ext>
            </p:extLst>
          </p:nvPr>
        </p:nvGraphicFramePr>
        <p:xfrm>
          <a:off x="981124" y="6389072"/>
          <a:ext cx="5925312" cy="274320"/>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2651911431"/>
                    </a:ext>
                  </a:extLst>
                </a:gridCol>
                <a:gridCol w="987552">
                  <a:extLst>
                    <a:ext uri="{9D8B030D-6E8A-4147-A177-3AD203B41FA5}">
                      <a16:colId xmlns:a16="http://schemas.microsoft.com/office/drawing/2014/main" val="2662389747"/>
                    </a:ext>
                  </a:extLst>
                </a:gridCol>
                <a:gridCol w="987552">
                  <a:extLst>
                    <a:ext uri="{9D8B030D-6E8A-4147-A177-3AD203B41FA5}">
                      <a16:colId xmlns:a16="http://schemas.microsoft.com/office/drawing/2014/main" val="1522450527"/>
                    </a:ext>
                  </a:extLst>
                </a:gridCol>
                <a:gridCol w="987552">
                  <a:extLst>
                    <a:ext uri="{9D8B030D-6E8A-4147-A177-3AD203B41FA5}">
                      <a16:colId xmlns:a16="http://schemas.microsoft.com/office/drawing/2014/main" val="2855841524"/>
                    </a:ext>
                  </a:extLst>
                </a:gridCol>
                <a:gridCol w="987552">
                  <a:extLst>
                    <a:ext uri="{9D8B030D-6E8A-4147-A177-3AD203B41FA5}">
                      <a16:colId xmlns:a16="http://schemas.microsoft.com/office/drawing/2014/main" val="766262858"/>
                    </a:ext>
                  </a:extLst>
                </a:gridCol>
                <a:gridCol w="987552">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Case Based Panel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r>
                        <a:rPr lang="en-US" sz="600" b="1" dirty="0">
                          <a:solidFill>
                            <a:schemeClr val="tx1">
                              <a:lumMod val="75000"/>
                              <a:lumOff val="25000"/>
                            </a:schemeClr>
                          </a:solidFill>
                        </a:rPr>
                        <a:t>Poster Discussion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600" b="1" dirty="0">
                          <a:solidFill>
                            <a:schemeClr val="tx1">
                              <a:lumMod val="75000"/>
                              <a:lumOff val="25000"/>
                            </a:schemeClr>
                          </a:solidFill>
                        </a:rPr>
                        <a:t>Poster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Special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253643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5</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986144161"/>
              </p:ext>
            </p:extLst>
          </p:nvPr>
        </p:nvGraphicFramePr>
        <p:xfrm>
          <a:off x="571499" y="1139125"/>
          <a:ext cx="11041063" cy="5157773"/>
        </p:xfrm>
        <a:graphic>
          <a:graphicData uri="http://schemas.openxmlformats.org/drawingml/2006/table">
            <a:tbl>
              <a:tblPr firstRow="1" bandRow="1">
                <a:tableStyleId>{5C22544A-7EE6-4342-B048-85BDC9FD1C3A}</a:tableStyleId>
              </a:tblPr>
              <a:tblGrid>
                <a:gridCol w="457201">
                  <a:extLst>
                    <a:ext uri="{9D8B030D-6E8A-4147-A177-3AD203B41FA5}">
                      <a16:colId xmlns:a16="http://schemas.microsoft.com/office/drawing/2014/main" val="2300758450"/>
                    </a:ext>
                  </a:extLst>
                </a:gridCol>
                <a:gridCol w="1185225">
                  <a:extLst>
                    <a:ext uri="{9D8B030D-6E8A-4147-A177-3AD203B41FA5}">
                      <a16:colId xmlns:a16="http://schemas.microsoft.com/office/drawing/2014/main" val="2660903143"/>
                    </a:ext>
                  </a:extLst>
                </a:gridCol>
                <a:gridCol w="1044293">
                  <a:extLst>
                    <a:ext uri="{9D8B030D-6E8A-4147-A177-3AD203B41FA5}">
                      <a16:colId xmlns:a16="http://schemas.microsoft.com/office/drawing/2014/main" val="819905399"/>
                    </a:ext>
                  </a:extLst>
                </a:gridCol>
                <a:gridCol w="1044293">
                  <a:extLst>
                    <a:ext uri="{9D8B030D-6E8A-4147-A177-3AD203B41FA5}">
                      <a16:colId xmlns:a16="http://schemas.microsoft.com/office/drawing/2014/main" val="557938280"/>
                    </a:ext>
                  </a:extLst>
                </a:gridCol>
                <a:gridCol w="1044293">
                  <a:extLst>
                    <a:ext uri="{9D8B030D-6E8A-4147-A177-3AD203B41FA5}">
                      <a16:colId xmlns:a16="http://schemas.microsoft.com/office/drawing/2014/main" val="468715853"/>
                    </a:ext>
                  </a:extLst>
                </a:gridCol>
                <a:gridCol w="1044293">
                  <a:extLst>
                    <a:ext uri="{9D8B030D-6E8A-4147-A177-3AD203B41FA5}">
                      <a16:colId xmlns:a16="http://schemas.microsoft.com/office/drawing/2014/main" val="2789654777"/>
                    </a:ext>
                  </a:extLst>
                </a:gridCol>
                <a:gridCol w="1044293">
                  <a:extLst>
                    <a:ext uri="{9D8B030D-6E8A-4147-A177-3AD203B41FA5}">
                      <a16:colId xmlns:a16="http://schemas.microsoft.com/office/drawing/2014/main" val="1923771357"/>
                    </a:ext>
                  </a:extLst>
                </a:gridCol>
                <a:gridCol w="1044293">
                  <a:extLst>
                    <a:ext uri="{9D8B030D-6E8A-4147-A177-3AD203B41FA5}">
                      <a16:colId xmlns:a16="http://schemas.microsoft.com/office/drawing/2014/main" val="3405603341"/>
                    </a:ext>
                  </a:extLst>
                </a:gridCol>
                <a:gridCol w="1044293">
                  <a:extLst>
                    <a:ext uri="{9D8B030D-6E8A-4147-A177-3AD203B41FA5}">
                      <a16:colId xmlns:a16="http://schemas.microsoft.com/office/drawing/2014/main" val="2457792544"/>
                    </a:ext>
                  </a:extLst>
                </a:gridCol>
                <a:gridCol w="1044293">
                  <a:extLst>
                    <a:ext uri="{9D8B030D-6E8A-4147-A177-3AD203B41FA5}">
                      <a16:colId xmlns:a16="http://schemas.microsoft.com/office/drawing/2014/main" val="334543583"/>
                    </a:ext>
                  </a:extLst>
                </a:gridCol>
                <a:gridCol w="1044293">
                  <a:extLst>
                    <a:ext uri="{9D8B030D-6E8A-4147-A177-3AD203B41FA5}">
                      <a16:colId xmlns:a16="http://schemas.microsoft.com/office/drawing/2014/main" val="3935821081"/>
                    </a:ext>
                  </a:extLst>
                </a:gridCol>
              </a:tblGrid>
              <a:tr h="349200">
                <a:tc>
                  <a:txBody>
                    <a:bodyPr/>
                    <a:lstStyle/>
                    <a:p>
                      <a:pPr algn="ctr"/>
                      <a:endParaRPr lang="en-US" sz="6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3">
                  <a:txBody>
                    <a:bodyPr/>
                    <a:lstStyle/>
                    <a:p>
                      <a:pPr algn="ctr"/>
                      <a:r>
                        <a:rPr lang="en-US" sz="800" dirty="0"/>
                        <a:t>No Live Stream or On Demand</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800" dirty="0"/>
                        <a:t>Uncategorized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gridSpan="6">
                  <a:txBody>
                    <a:bodyPr/>
                    <a:lstStyle/>
                    <a:p>
                      <a:pPr algn="ctr"/>
                      <a:r>
                        <a:rPr lang="en-US" sz="800" dirty="0"/>
                        <a:t>Live Stream</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114718">
                <a:tc rowSpan="2">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Shared Decision-Making and Patient-Reported Outcomes—Definitions, Concepts, and Strategies to Optimally Engage with Patients with Gastrointestinal Malignancies</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Oncology Division Chiefs and Department Chairs' Breakfast</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Symptoms and Survivorship</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Head and Neck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Developmental Therapeutics—Molecularly Targeted Agents and Tumor Biology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487910793"/>
                  </a:ext>
                </a:extLst>
              </a:tr>
              <a:tr h="3250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mn-lt"/>
                          <a:ea typeface="+mn-ea"/>
                          <a:cs typeface="+mn-cs"/>
                        </a:rPr>
                        <a:t>08:15 AM – 09:30 AM CDT</a:t>
                      </a:r>
                      <a:endPar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Highlights of the Day Session #2</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193"/>
                    </a:solidFill>
                  </a:tcPr>
                </a:tc>
                <a:tc vMerge="1">
                  <a:txBody>
                    <a:bodyPr/>
                    <a:lstStyle/>
                    <a:p>
                      <a:endParaRPr lang="en-US"/>
                    </a:p>
                  </a:txBody>
                  <a:tcPr/>
                </a:tc>
                <a:extLst>
                  <a:ext uri="{0D108BD9-81ED-4DB2-BD59-A6C34878D82A}">
                    <a16:rowId xmlns:a16="http://schemas.microsoft.com/office/drawing/2014/main" val="172825820"/>
                  </a:ext>
                </a:extLst>
              </a:tr>
              <a:tr h="199513">
                <a:tc rowSpan="7">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23702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500" b="1" i="0" u="none" strike="noStrike" kern="1200" dirty="0">
                        <a:solidFill>
                          <a:schemeClr val="dk1"/>
                        </a:solidFill>
                        <a:effectLst/>
                        <a:latin typeface="+mn-lt"/>
                        <a:ea typeface="+mn-ea"/>
                        <a:cs typeface="+mn-cs"/>
                        <a:hlinkClick r:id="rId3"/>
                      </a:endParaRPr>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rowSpan="6">
                  <a:txBody>
                    <a:bodyPr/>
                    <a:lstStyle/>
                    <a:p>
                      <a:endParaRPr lang="en-US"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04934301"/>
                  </a:ext>
                </a:extLst>
              </a:tr>
              <a:tr h="8282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21582348"/>
                  </a:ext>
                </a:extLst>
              </a:tr>
              <a:tr h="99386">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846425342"/>
                  </a:ext>
                </a:extLst>
              </a:tr>
              <a:tr h="276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mn-lt"/>
                          <a:ea typeface="+mn-ea"/>
                          <a:cs typeface="+mn-cs"/>
                        </a:rPr>
                        <a:t>09:45 AM – 10:30 AM CDT</a:t>
                      </a:r>
                      <a:endPar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Science of Oncology Award and Lecture</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19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43761167"/>
                  </a:ext>
                </a:extLst>
              </a:tr>
              <a:tr h="276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Prioritizing and Sequencing Therapy for Advanced Prostate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11:15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Special Clinical Science Symposium #3</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3"/>
                    </a:solidFill>
                  </a:tcPr>
                </a:tc>
                <a:extLst>
                  <a:ext uri="{0D108BD9-81ED-4DB2-BD59-A6C34878D82A}">
                    <a16:rowId xmlns:a16="http://schemas.microsoft.com/office/drawing/2014/main" val="3919537991"/>
                  </a:ext>
                </a:extLst>
              </a:tr>
              <a:tr h="77300">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500" b="1" i="0" u="sng"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Overcoming Geographical Obstacles in Cervical Cancer Care</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42273865"/>
                  </a:ext>
                </a:extLst>
              </a:tr>
              <a:tr h="229436">
                <a:tc rowSpan="2">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bg1"/>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229436">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bg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417674226"/>
                  </a:ext>
                </a:extLst>
              </a:tr>
              <a:tr h="114718">
                <a:tc rowSpan="3">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bg1"/>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bg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993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821525236"/>
                  </a:ext>
                </a:extLst>
              </a:tr>
              <a:tr h="229436">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AM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The Influence of Smoking on HPV-Positive Oropharyngeal Cancer—Evidence and Implications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Leptomeningeal Disease: Toward Patient-Centered Care and Research for a Pressing Clinical Problem</a:t>
                      </a: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01:00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Gastrointestinal Cancer—Gastroesophageal, Pancreatic, and Hepatobiliary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02:30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Genitourinary Cancer—Kidney and Bladder</a:t>
                      </a:r>
                    </a:p>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02:30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Breast Cancer—Metastatic</a:t>
                      </a:r>
                    </a:p>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02:30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algn="l"/>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Sarcoma</a:t>
                      </a:r>
                    </a:p>
                    <a:p>
                      <a:pPr algn="l"/>
                      <a:br>
                        <a:rPr lang="en-IN" sz="500" dirty="0">
                          <a:solidFill>
                            <a:schemeClr val="tx1">
                              <a:lumMod val="75000"/>
                              <a:lumOff val="25000"/>
                            </a:schemeClr>
                          </a:solidFill>
                        </a:rPr>
                      </a:br>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862418547"/>
                  </a:ext>
                </a:extLst>
              </a:tr>
              <a:tr h="377075">
                <a:tc rowSpan="3">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mn-lt"/>
                          <a:ea typeface="+mn-ea"/>
                          <a:cs typeface="+mn-cs"/>
                        </a:rPr>
                        <a:t>12:00 PM – 01:00 PM CDT</a:t>
                      </a:r>
                      <a:endPar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bg1"/>
                          </a:solidFill>
                          <a:effectLst/>
                          <a:latin typeface="+mn-lt"/>
                          <a:ea typeface="+mn-ea"/>
                          <a:cs typeface="+mn-cs"/>
                          <a:hlinkClick r:id="rId3">
                            <a:extLst>
                              <a:ext uri="{A12FA001-AC4F-418D-AE19-62706E023703}">
                                <ahyp:hlinkClr xmlns:ahyp="http://schemas.microsoft.com/office/drawing/2018/hyperlinkcolor" val="tx"/>
                              </a:ext>
                            </a:extLst>
                          </a:hlinkClick>
                        </a:rPr>
                        <a:t>ASCO Annual Business Meeting</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93"/>
                    </a:solidFill>
                  </a:tcPr>
                </a:tc>
                <a:tc rowSpan="3">
                  <a:txBody>
                    <a:bodyPr/>
                    <a:lstStyle/>
                    <a:p>
                      <a:pPr algn="l"/>
                      <a:endParaRPr lang="en-US" sz="600" dirty="0">
                        <a:solidFill>
                          <a:schemeClr val="bg1"/>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27607">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rowSpan="2">
                  <a:txBody>
                    <a:bodyPr/>
                    <a:lstStyle/>
                    <a:p>
                      <a:pPr algn="ctr"/>
                      <a:endParaRPr lang="en-US" sz="5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2605010786"/>
                  </a:ext>
                </a:extLst>
              </a:tr>
              <a:tr h="99386">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3663350"/>
                  </a:ext>
                </a:extLst>
              </a:tr>
              <a:tr h="82822">
                <a:tc rowSpan="4">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276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Gastrointestinal Cancer—Colorectal and Anal</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13737475"/>
                  </a:ext>
                </a:extLst>
              </a:tr>
              <a:tr h="32790">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02:15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CAR T-Related Toxicities: Everything Clinicians Need to Know</a:t>
                      </a:r>
                      <a:endParaRPr lang="en-US"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44830348"/>
                  </a:ext>
                </a:extLst>
              </a:tr>
              <a:tr h="284084">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02:30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Challenges for Drug Development in Cancer Prevention</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1307"/>
                  </a:ext>
                </a:extLst>
              </a:tr>
              <a:tr h="114718">
                <a:tc rowSpan="4">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993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85876671"/>
                  </a:ext>
                </a:extLst>
              </a:tr>
              <a:tr h="114718">
                <a:tc vMerge="1">
                  <a:txBody>
                    <a:bodyPr/>
                    <a:lstStyle/>
                    <a:p>
                      <a:endParaRPr lang="en-US"/>
                    </a:p>
                  </a:txBody>
                  <a:tcPr/>
                </a:tc>
                <a:tc rowSpan="2">
                  <a:txBody>
                    <a:bodyPr/>
                    <a:lstStyle/>
                    <a:p>
                      <a:pPr algn="ctr"/>
                      <a:endParaRPr lang="en-US" sz="6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369418394"/>
                  </a:ext>
                </a:extLst>
              </a:tr>
              <a:tr h="993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33569005"/>
                  </a:ext>
                </a:extLst>
              </a:tr>
              <a:tr h="458872">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Meet the Professors: Expert Approach to Genomic Sequencing in Patients With Sarcoma</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Genetic and Genomic Testing for Prostate Cancer: Beyond DNA Repair Deficiencies</a:t>
                      </a:r>
                    </a:p>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ctDNA in the Management of Early Colorectal Cancer: The Time Has Come!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ASCO/ESMO Joint Session: Optimizing Screening for Lung and Colorectal Cancer: Overcoming Barriers and Eliminating Disparities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06:00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Prevention, Risk Reduction, and Hereditary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06:00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Melanoma/Skin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252184"/>
                  </a:ext>
                </a:extLst>
              </a:tr>
              <a:tr h="106543">
                <a:tc rowSpan="6">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6">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6">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6">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6">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27607">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8594066"/>
                  </a:ext>
                </a:extLst>
              </a:tr>
              <a:tr h="276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60135604"/>
                  </a:ext>
                </a:extLst>
              </a:tr>
              <a:tr h="993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13041923"/>
                  </a:ext>
                </a:extLst>
              </a:tr>
              <a:tr h="114718">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05:30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State of the Art Management of Biliary Tract Cancers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749374412"/>
                  </a:ext>
                </a:extLst>
              </a:tr>
              <a:tr h="77300">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05:45 PM CDT</a:t>
                      </a:r>
                      <a:endPar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5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Integrating Liquid Biopsies Into Patient Care and Clinical Trial Design</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31431835"/>
                  </a:ext>
                </a:extLst>
              </a:tr>
              <a:tr h="229436">
                <a:tc rowSpan="3">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l"/>
                      <a:endParaRPr lang="en-US" sz="5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r h="114718">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25610582"/>
                  </a:ext>
                </a:extLst>
              </a:tr>
              <a:tr h="99386">
                <a:tc vMerge="1">
                  <a:txBody>
                    <a:bodyPr/>
                    <a:lstStyle/>
                    <a:p>
                      <a:endParaRPr lang="en-US"/>
                    </a:p>
                  </a:txBody>
                  <a:tcPr/>
                </a:tc>
                <a:tc vMerge="1">
                  <a:txBody>
                    <a:bodyPr/>
                    <a:lstStyle/>
                    <a:p>
                      <a:endParaRPr lang="en-US"/>
                    </a:p>
                  </a:txBody>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0208581"/>
                  </a:ext>
                </a:extLst>
              </a:tr>
            </a:tbl>
          </a:graphicData>
        </a:graphic>
      </p:graphicFrame>
      <p:sp>
        <p:nvSpPr>
          <p:cNvPr id="3" name="TextBox 2">
            <a:extLst>
              <a:ext uri="{FF2B5EF4-FFF2-40B4-BE49-F238E27FC236}">
                <a16:creationId xmlns:a16="http://schemas.microsoft.com/office/drawing/2014/main" id="{C736F226-D538-D649-415F-FF2799D8B43A}"/>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5" name="Table 4">
            <a:extLst>
              <a:ext uri="{FF2B5EF4-FFF2-40B4-BE49-F238E27FC236}">
                <a16:creationId xmlns:a16="http://schemas.microsoft.com/office/drawing/2014/main" id="{9C0E9369-7D93-3B75-C885-91398B8DA5AF}"/>
              </a:ext>
            </a:extLst>
          </p:cNvPr>
          <p:cNvGraphicFramePr>
            <a:graphicFrameLocks noGrp="1"/>
          </p:cNvGraphicFramePr>
          <p:nvPr>
            <p:extLst>
              <p:ext uri="{D42A27DB-BD31-4B8C-83A1-F6EECF244321}">
                <p14:modId xmlns:p14="http://schemas.microsoft.com/office/powerpoint/2010/main" val="3181413362"/>
              </p:ext>
            </p:extLst>
          </p:nvPr>
        </p:nvGraphicFramePr>
        <p:xfrm>
          <a:off x="981124" y="6389072"/>
          <a:ext cx="6912864" cy="274320"/>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1056657819"/>
                    </a:ext>
                  </a:extLst>
                </a:gridCol>
                <a:gridCol w="987552">
                  <a:extLst>
                    <a:ext uri="{9D8B030D-6E8A-4147-A177-3AD203B41FA5}">
                      <a16:colId xmlns:a16="http://schemas.microsoft.com/office/drawing/2014/main" val="2651911431"/>
                    </a:ext>
                  </a:extLst>
                </a:gridCol>
                <a:gridCol w="987552">
                  <a:extLst>
                    <a:ext uri="{9D8B030D-6E8A-4147-A177-3AD203B41FA5}">
                      <a16:colId xmlns:a16="http://schemas.microsoft.com/office/drawing/2014/main" val="2662389747"/>
                    </a:ext>
                  </a:extLst>
                </a:gridCol>
                <a:gridCol w="987552">
                  <a:extLst>
                    <a:ext uri="{9D8B030D-6E8A-4147-A177-3AD203B41FA5}">
                      <a16:colId xmlns:a16="http://schemas.microsoft.com/office/drawing/2014/main" val="1522450527"/>
                    </a:ext>
                  </a:extLst>
                </a:gridCol>
                <a:gridCol w="987552">
                  <a:extLst>
                    <a:ext uri="{9D8B030D-6E8A-4147-A177-3AD203B41FA5}">
                      <a16:colId xmlns:a16="http://schemas.microsoft.com/office/drawing/2014/main" val="2855841524"/>
                    </a:ext>
                  </a:extLst>
                </a:gridCol>
                <a:gridCol w="987552">
                  <a:extLst>
                    <a:ext uri="{9D8B030D-6E8A-4147-A177-3AD203B41FA5}">
                      <a16:colId xmlns:a16="http://schemas.microsoft.com/office/drawing/2014/main" val="766262858"/>
                    </a:ext>
                  </a:extLst>
                </a:gridCol>
                <a:gridCol w="987552">
                  <a:extLst>
                    <a:ext uri="{9D8B030D-6E8A-4147-A177-3AD203B41FA5}">
                      <a16:colId xmlns:a16="http://schemas.microsoft.com/office/drawing/2014/main" val="368979604"/>
                    </a:ext>
                  </a:extLst>
                </a:gridCol>
              </a:tblGrid>
              <a:tr h="236454">
                <a:tc>
                  <a:txBody>
                    <a:bodyPr/>
                    <a:lstStyle/>
                    <a:p>
                      <a:r>
                        <a:rPr lang="en-US" sz="600" b="1" dirty="0">
                          <a:solidFill>
                            <a:schemeClr val="tx1">
                              <a:lumMod val="75000"/>
                              <a:lumOff val="25000"/>
                            </a:schemeClr>
                          </a:solidFill>
                        </a:rPr>
                        <a:t>Ticketed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Case Based Panel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r>
                        <a:rPr lang="en-US" sz="600" b="1" dirty="0">
                          <a:solidFill>
                            <a:schemeClr val="tx1">
                              <a:lumMod val="75000"/>
                              <a:lumOff val="25000"/>
                            </a:schemeClr>
                          </a:solidFill>
                        </a:rPr>
                        <a:t>Poster Discussion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600" b="1" dirty="0">
                          <a:solidFill>
                            <a:schemeClr val="tx1">
                              <a:lumMod val="75000"/>
                              <a:lumOff val="25000"/>
                            </a:schemeClr>
                          </a:solidFill>
                        </a:rPr>
                        <a:t>Oral Abstract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600" b="1" dirty="0">
                          <a:solidFill>
                            <a:schemeClr val="tx1">
                              <a:lumMod val="75000"/>
                              <a:lumOff val="25000"/>
                            </a:schemeClr>
                          </a:solidFill>
                        </a:rPr>
                        <a:t>Clinical Science Symposium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rPr>
                        <a:t>Special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193"/>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354795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7823B0-630E-144D-E6A8-FCE6DFA9BF30}"/>
              </a:ext>
            </a:extLst>
          </p:cNvPr>
          <p:cNvSpPr>
            <a:spLocks noGrp="1"/>
          </p:cNvSpPr>
          <p:nvPr>
            <p:ph type="body" sz="quarter" idx="13"/>
          </p:nvPr>
        </p:nvSpPr>
        <p:spPr/>
        <p:txBody>
          <a:bodyPr/>
          <a:lstStyle/>
          <a:p>
            <a:r>
              <a:rPr lang="en-US" sz="2400" dirty="0"/>
              <a:t>ASCO 2023 – June 5</a:t>
            </a:r>
            <a:r>
              <a:rPr lang="en-US" sz="2400" baseline="30000" dirty="0"/>
              <a:t>th</a:t>
            </a:r>
            <a:r>
              <a:rPr lang="en-US" sz="2400" dirty="0"/>
              <a:t>, 2023</a:t>
            </a:r>
          </a:p>
        </p:txBody>
      </p:sp>
      <p:graphicFrame>
        <p:nvGraphicFramePr>
          <p:cNvPr id="25" name="Table 25">
            <a:extLst>
              <a:ext uri="{FF2B5EF4-FFF2-40B4-BE49-F238E27FC236}">
                <a16:creationId xmlns:a16="http://schemas.microsoft.com/office/drawing/2014/main" id="{C5874BBC-7170-13D3-FD77-DD1FDB99042F}"/>
              </a:ext>
            </a:extLst>
          </p:cNvPr>
          <p:cNvGraphicFramePr>
            <a:graphicFrameLocks noGrp="1"/>
          </p:cNvGraphicFramePr>
          <p:nvPr>
            <p:extLst>
              <p:ext uri="{D42A27DB-BD31-4B8C-83A1-F6EECF244321}">
                <p14:modId xmlns:p14="http://schemas.microsoft.com/office/powerpoint/2010/main" val="3593242671"/>
              </p:ext>
            </p:extLst>
          </p:nvPr>
        </p:nvGraphicFramePr>
        <p:xfrm>
          <a:off x="571499" y="1139125"/>
          <a:ext cx="11044240" cy="5140231"/>
        </p:xfrm>
        <a:graphic>
          <a:graphicData uri="http://schemas.openxmlformats.org/drawingml/2006/table">
            <a:tbl>
              <a:tblPr firstRow="1" bandRow="1">
                <a:tableStyleId>{5C22544A-7EE6-4342-B048-85BDC9FD1C3A}</a:tableStyleId>
              </a:tblPr>
              <a:tblGrid>
                <a:gridCol w="451056">
                  <a:extLst>
                    <a:ext uri="{9D8B030D-6E8A-4147-A177-3AD203B41FA5}">
                      <a16:colId xmlns:a16="http://schemas.microsoft.com/office/drawing/2014/main" val="2300758450"/>
                    </a:ext>
                  </a:extLst>
                </a:gridCol>
                <a:gridCol w="1513312">
                  <a:extLst>
                    <a:ext uri="{9D8B030D-6E8A-4147-A177-3AD203B41FA5}">
                      <a16:colId xmlns:a16="http://schemas.microsoft.com/office/drawing/2014/main" val="2660903143"/>
                    </a:ext>
                  </a:extLst>
                </a:gridCol>
                <a:gridCol w="1513312">
                  <a:extLst>
                    <a:ext uri="{9D8B030D-6E8A-4147-A177-3AD203B41FA5}">
                      <a16:colId xmlns:a16="http://schemas.microsoft.com/office/drawing/2014/main" val="819905399"/>
                    </a:ext>
                  </a:extLst>
                </a:gridCol>
                <a:gridCol w="1513312">
                  <a:extLst>
                    <a:ext uri="{9D8B030D-6E8A-4147-A177-3AD203B41FA5}">
                      <a16:colId xmlns:a16="http://schemas.microsoft.com/office/drawing/2014/main" val="557938280"/>
                    </a:ext>
                  </a:extLst>
                </a:gridCol>
                <a:gridCol w="1513312">
                  <a:extLst>
                    <a:ext uri="{9D8B030D-6E8A-4147-A177-3AD203B41FA5}">
                      <a16:colId xmlns:a16="http://schemas.microsoft.com/office/drawing/2014/main" val="468715853"/>
                    </a:ext>
                  </a:extLst>
                </a:gridCol>
                <a:gridCol w="1513312">
                  <a:extLst>
                    <a:ext uri="{9D8B030D-6E8A-4147-A177-3AD203B41FA5}">
                      <a16:colId xmlns:a16="http://schemas.microsoft.com/office/drawing/2014/main" val="2789654777"/>
                    </a:ext>
                  </a:extLst>
                </a:gridCol>
                <a:gridCol w="1513312">
                  <a:extLst>
                    <a:ext uri="{9D8B030D-6E8A-4147-A177-3AD203B41FA5}">
                      <a16:colId xmlns:a16="http://schemas.microsoft.com/office/drawing/2014/main" val="1923771357"/>
                    </a:ext>
                  </a:extLst>
                </a:gridCol>
                <a:gridCol w="1513312">
                  <a:extLst>
                    <a:ext uri="{9D8B030D-6E8A-4147-A177-3AD203B41FA5}">
                      <a16:colId xmlns:a16="http://schemas.microsoft.com/office/drawing/2014/main" val="3405603341"/>
                    </a:ext>
                  </a:extLst>
                </a:gridCol>
              </a:tblGrid>
              <a:tr h="346434">
                <a:tc>
                  <a:txBody>
                    <a:bodyPr/>
                    <a:lstStyle/>
                    <a:p>
                      <a:pPr algn="ctr"/>
                      <a:endParaRPr lang="en-US" sz="600" dirty="0"/>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gridSpan="7">
                  <a:txBody>
                    <a:bodyPr/>
                    <a:lstStyle/>
                    <a:p>
                      <a:pPr algn="ctr"/>
                      <a:r>
                        <a:rPr lang="en-US" sz="800" dirty="0"/>
                        <a:t>On Demand Video</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17585576"/>
                  </a:ext>
                </a:extLst>
              </a:tr>
              <a:tr h="140569">
                <a:tc rowSpan="2">
                  <a:txBody>
                    <a:bodyPr/>
                    <a:lstStyle/>
                    <a:p>
                      <a:pPr algn="ctr"/>
                      <a:r>
                        <a:rPr lang="en-US" sz="700" dirty="0"/>
                        <a:t>07:00 AM</a:t>
                      </a:r>
                    </a:p>
                  </a:txBody>
                  <a:tcPr marL="0" marR="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7894307"/>
                  </a:ext>
                </a:extLst>
              </a:tr>
              <a:tr h="140569">
                <a:tc vMerge="1">
                  <a:txBody>
                    <a:bodyPr/>
                    <a:lstStyle/>
                    <a:p>
                      <a:endParaRPr lang="en-US"/>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07:30 AM – 09:30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Oncology Division Chiefs and Department Chairs' Breakfast</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766807937"/>
                  </a:ext>
                </a:extLst>
              </a:tr>
              <a:tr h="538952">
                <a:tc>
                  <a:txBody>
                    <a:bodyPr/>
                    <a:lstStyle/>
                    <a:p>
                      <a:pPr algn="ctr"/>
                      <a:r>
                        <a:rPr lang="en-US" sz="700" dirty="0"/>
                        <a:t>08:00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Accelerated Approvals in Oncology: Balancing Access With Evidence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Treatment Decisions for Resectable Non–Small Cell Lung Cancer: Balancing Less With More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Structural Sexism and Cancer Care: The Effects on the Patient and Oncologist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Multidisciplinary Management Challenges in Merkel Cell Carcinoma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Are We Ready for Universal Screening for Colorectal Cancer?</a:t>
                      </a:r>
                    </a:p>
                    <a:p>
                      <a:br>
                        <a:rPr lang="en-IN" sz="600" dirty="0">
                          <a:solidFill>
                            <a:schemeClr val="tx1">
                              <a:lumMod val="75000"/>
                              <a:lumOff val="25000"/>
                            </a:schemeClr>
                          </a:solidFill>
                        </a:rPr>
                      </a:b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08:00 AM – 09:15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 Juggling Act: Managing the Toxicity of Estrogen Deprivation for Patients With Breast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87910793"/>
                  </a:ext>
                </a:extLst>
              </a:tr>
              <a:tr h="85925">
                <a:tc rowSpan="5">
                  <a:txBody>
                    <a:bodyPr/>
                    <a:lstStyle/>
                    <a:p>
                      <a:pPr algn="ctr"/>
                      <a:r>
                        <a:rPr lang="en-US" sz="700" dirty="0"/>
                        <a:t>09:00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507153580"/>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218555331"/>
                  </a:ext>
                </a:extLst>
              </a:tr>
              <a:tr h="129823">
                <a:tc vMerge="1">
                  <a:txBody>
                    <a:bodyPr/>
                    <a:lstStyle/>
                    <a:p>
                      <a:endParaRPr lang="en-US"/>
                    </a:p>
                  </a:txBody>
                  <a:tcPr/>
                </a:tc>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51200020"/>
                  </a:ext>
                </a:extLst>
              </a:tr>
              <a:tr h="76993">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846425342"/>
                  </a:ext>
                </a:extLst>
              </a:tr>
              <a:tr h="0">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Screening Patients at High Risk of Developing Pancreatic Cancer</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Germline Testing Around the Globe: Challenges in Different Practice Settings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Town Hall: Prioritizing a Sustainable Oncology Workforce Through Organizational and System-Level Strategies for Professional Wellness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09:45 AM – 11:00 AM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When the World Becomes a Waiting Room: Setting Boundaries With Our Patients and Ourselves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89651893"/>
                  </a:ext>
                </a:extLst>
              </a:tr>
              <a:tr h="325082">
                <a:tc rowSpan="2">
                  <a:txBody>
                    <a:bodyPr/>
                    <a:lstStyle/>
                    <a:p>
                      <a:pPr algn="ctr"/>
                      <a:r>
                        <a:rPr lang="en-US" sz="700" dirty="0"/>
                        <a:t>10:00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867897863"/>
                  </a:ext>
                </a:extLst>
              </a:tr>
              <a:tr h="192482">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7938395"/>
                  </a:ext>
                </a:extLst>
              </a:tr>
              <a:tr h="94923">
                <a:tc rowSpan="2">
                  <a:txBody>
                    <a:bodyPr/>
                    <a:lstStyle/>
                    <a:p>
                      <a:pPr algn="ctr"/>
                      <a:r>
                        <a:rPr lang="en-US" sz="700" dirty="0"/>
                        <a:t>11:00 AM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13433915"/>
                  </a:ext>
                </a:extLst>
              </a:tr>
              <a:tr h="140569">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12:30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Addressing Grief, Burnout, and Well-Being in the Practice of Oncology</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12:30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Cardiac Toxicity in Oncology: Prevention and Surveillance Strategies for Early and Late Effects of Treatment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12:45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Partnering with Patients and Caregivers to Increase the Efficacy and Quality of Oncology Care</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01:00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Malignancies—Leukemia, Myelodysplastic Syndromes, and Allotransplant</a:t>
                      </a:r>
                    </a:p>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11:30 AM – 12:30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Lung Cancer</a:t>
                      </a:r>
                    </a:p>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3F9DC"/>
                    </a:solidFill>
                  </a:tcPr>
                </a:tc>
                <a:tc vMerge="1">
                  <a:txBody>
                    <a:bodyPr/>
                    <a:lstStyle/>
                    <a:p>
                      <a:pPr algn="l"/>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862418547"/>
                  </a:ext>
                </a:extLst>
              </a:tr>
              <a:tr h="372719">
                <a:tc rowSpan="3">
                  <a:txBody>
                    <a:bodyPr/>
                    <a:lstStyle/>
                    <a:p>
                      <a:pPr algn="ctr"/>
                      <a:r>
                        <a:rPr lang="en-US" sz="700" dirty="0"/>
                        <a:t>12:00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743890350"/>
                  </a:ext>
                </a:extLst>
              </a:tr>
              <a:tr h="70286">
                <a:tc vMerge="1">
                  <a:txBody>
                    <a:bodyPr/>
                    <a:lstStyle/>
                    <a:p>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198361878"/>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729912075"/>
                  </a:ext>
                </a:extLst>
              </a:tr>
              <a:tr h="116161">
                <a:tc rowSpan="4">
                  <a:txBody>
                    <a:bodyPr/>
                    <a:lstStyle/>
                    <a:p>
                      <a:pPr algn="ctr"/>
                      <a:r>
                        <a:rPr lang="en-US" sz="700" dirty="0"/>
                        <a:t>01:00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Family Matters: Germline Testing in Thoracic Cancers</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01:00 PM – 02:15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Down the Yellow Brick Road: Balancing Benefit and Toxicity of Immunotherapy in Melanoma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4">
                  <a:txBody>
                    <a:bodyPr/>
                    <a:lstStyle/>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85509024"/>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l"/>
                      <a:endParaRPr lang="en-US" sz="400" dirty="0"/>
                    </a:p>
                  </a:txBody>
                  <a:tcPr marL="45720" marR="4572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Head and Neck Cancer</a:t>
                      </a: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lumMod val="75000"/>
                              <a:lumOff val="25000"/>
                            </a:schemeClr>
                          </a:solidFill>
                          <a:effectLst/>
                          <a:uLnTx/>
                          <a:uFillTx/>
                          <a:latin typeface="+mn-lt"/>
                          <a:ea typeface="+mn-ea"/>
                          <a:cs typeface="+mn-cs"/>
                        </a:rPr>
                        <a:t>01:15 PM – 04:15 PM CDT</a:t>
                      </a:r>
                      <a:endParaRPr lang="en-IN" sz="600" b="1" i="0" u="none" strike="noStrike" kern="120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Gynecologic Cancer</a:t>
                      </a:r>
                      <a:endParaRPr lang="en-US" sz="60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67842996"/>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pPr algn="l"/>
                      <a:endParaRPr lang="en-US" sz="300" dirty="0"/>
                    </a:p>
                  </a:txBody>
                  <a:tcPr marL="45720" marR="45720" marT="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04:15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Care Delivery and Regulatory Policy</a:t>
                      </a: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2512067648"/>
                  </a:ext>
                </a:extLst>
              </a:tr>
              <a:tr h="4762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01:15 PM – 02:45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Hematologic Malignancies—Lymphoma and Chronic Lymphocytic Leukemia</a:t>
                      </a: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vMerge="1">
                  <a:txBody>
                    <a:bodyPr/>
                    <a:lstStyle/>
                    <a:p>
                      <a:pPr algn="ctr"/>
                      <a:endParaRPr lang="en-US" sz="300" dirty="0"/>
                    </a:p>
                  </a:txBody>
                  <a:tcPr marL="45720" marR="4572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42893686"/>
                  </a:ext>
                </a:extLst>
              </a:tr>
              <a:tr h="231566">
                <a:tc rowSpan="3">
                  <a:txBody>
                    <a:bodyPr/>
                    <a:lstStyle/>
                    <a:p>
                      <a:pPr algn="ctr"/>
                      <a:r>
                        <a:rPr lang="en-US" sz="700" dirty="0"/>
                        <a:t>02:00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3">
                  <a:txBody>
                    <a:bodyPr/>
                    <a:lstStyle/>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23463633"/>
                  </a:ext>
                </a:extLst>
              </a:tr>
              <a:tr h="147279">
                <a:tc vMerge="1">
                  <a:txBody>
                    <a:bodyPr/>
                    <a:lstStyle/>
                    <a:p>
                      <a:endParaRPr lang="en-US"/>
                    </a:p>
                  </a:txBody>
                  <a:tcPr/>
                </a:tc>
                <a:tc rowSpan="2">
                  <a:txBody>
                    <a:bodyPr/>
                    <a:lstStyle/>
                    <a:p>
                      <a:pPr algn="ctr"/>
                      <a:endParaRPr lang="en-US" sz="600" dirty="0">
                        <a:solidFill>
                          <a:schemeClr val="tx1">
                            <a:lumMod val="75000"/>
                            <a:lumOff val="25000"/>
                          </a:schemeClr>
                        </a:solidFill>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9573857"/>
                  </a:ext>
                </a:extLst>
              </a:tr>
              <a:tr h="0">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3900393126"/>
                  </a:ext>
                </a:extLst>
              </a:tr>
              <a:tr h="281138">
                <a:tc>
                  <a:txBody>
                    <a:bodyPr/>
                    <a:lstStyle/>
                    <a:p>
                      <a:pPr algn="ctr"/>
                      <a:r>
                        <a:rPr lang="en-US" sz="700" dirty="0"/>
                        <a:t>03:00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Spotlight on the Spectrum of Neuroendocrine Tumors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Bad to the Bone: Emerging Approaches to Aggressive Bone Sarcoma</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03:00 PM – 04:15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Not Too Little, Not Too Much: Optimizing More Versus Less for the Older Patient With Breast Cancer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0252184"/>
                  </a:ext>
                </a:extLst>
              </a:tr>
              <a:tr h="271737">
                <a:tc rowSpan="4">
                  <a:txBody>
                    <a:bodyPr/>
                    <a:lstStyle/>
                    <a:p>
                      <a:pPr algn="ctr"/>
                      <a:r>
                        <a:rPr lang="en-US" sz="700" dirty="0"/>
                        <a:t>04:00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5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089076433"/>
                  </a:ext>
                </a:extLst>
              </a:tr>
              <a:tr h="56094">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tc rowSpan="2">
                  <a:txBody>
                    <a:bodyPr/>
                    <a:lstStyle/>
                    <a:p>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1330022669"/>
                  </a:ext>
                </a:extLst>
              </a:tr>
              <a:tr h="122216">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Gynecologic Cancer</a:t>
                      </a:r>
                    </a:p>
                  </a:txBody>
                  <a:tcPr marL="45720" marR="45720" marT="0" marB="0"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Pediatric Oncology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Symptoms and Survivorship</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Care Delivery and Regulatory Policy</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04:30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Head and Neck Cancer</a:t>
                      </a:r>
                    </a:p>
                    <a:p>
                      <a:pPr algn="l"/>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vMerge="1">
                  <a:txBody>
                    <a:bodyPr/>
                    <a:lstStyle/>
                    <a:p>
                      <a:pPr algn="ctr"/>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4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2749374412"/>
                  </a:ext>
                </a:extLst>
              </a:tr>
              <a:tr h="0">
                <a:tc vMerge="1">
                  <a:txBody>
                    <a:bodyPr/>
                    <a:lstStyle/>
                    <a:p>
                      <a:pPr algn="ctr"/>
                      <a:endParaRPr lang="en-US" sz="600" dirty="0"/>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v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Management of Prostate Cancer in Older Adults</a:t>
                      </a: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04:45 PM – 06:00 PM CDT</a:t>
                      </a:r>
                      <a:endPar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600" b="1" i="0" u="none" strike="noStrike" kern="1200" dirty="0">
                          <a:solidFill>
                            <a:schemeClr val="tx1">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Improving Quality of Life on Chemotherapy for Patients With Breast Cancer: Realistic or Wishful Thinking?</a:t>
                      </a:r>
                      <a:endParaRPr lang="en-US" sz="600" dirty="0">
                        <a:solidFill>
                          <a:schemeClr val="tx1">
                            <a:lumMod val="75000"/>
                            <a:lumOff val="25000"/>
                          </a:schemeClr>
                        </a:solidFill>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25166090"/>
                  </a:ext>
                </a:extLst>
              </a:tr>
              <a:tr h="331314">
                <a:tc>
                  <a:txBody>
                    <a:bodyPr/>
                    <a:lstStyle/>
                    <a:p>
                      <a:pPr algn="ctr"/>
                      <a:r>
                        <a:rPr lang="en-US" sz="700" dirty="0"/>
                        <a:t>05:00 PM</a:t>
                      </a:r>
                    </a:p>
                  </a:txBody>
                  <a:tcPr marL="0" marR="0" anchor="ctr">
                    <a:lnR w="28575"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ctr"/>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tc vMerge="1">
                  <a:txBody>
                    <a:bodyPr/>
                    <a:lstStyle/>
                    <a:p>
                      <a:pPr algn="l"/>
                      <a:endParaRPr lang="en-US" sz="600" dirty="0"/>
                    </a:p>
                  </a:txBody>
                  <a:tcPr marL="45720" marR="4572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pattFill prst="smGrid">
                      <a:fgClr>
                        <a:schemeClr val="bg1">
                          <a:lumMod val="95000"/>
                        </a:schemeClr>
                      </a:fgClr>
                      <a:bgClr>
                        <a:schemeClr val="bg1"/>
                      </a:bgClr>
                    </a:pattFill>
                  </a:tcPr>
                </a:tc>
                <a:extLst>
                  <a:ext uri="{0D108BD9-81ED-4DB2-BD59-A6C34878D82A}">
                    <a16:rowId xmlns:a16="http://schemas.microsoft.com/office/drawing/2014/main" val="3516777417"/>
                  </a:ext>
                </a:extLst>
              </a:tr>
            </a:tbl>
          </a:graphicData>
        </a:graphic>
      </p:graphicFrame>
      <p:sp>
        <p:nvSpPr>
          <p:cNvPr id="7" name="TextBox 6">
            <a:extLst>
              <a:ext uri="{FF2B5EF4-FFF2-40B4-BE49-F238E27FC236}">
                <a16:creationId xmlns:a16="http://schemas.microsoft.com/office/drawing/2014/main" id="{0642DDF8-43A2-6A6C-F07B-D8785B123CCC}"/>
              </a:ext>
            </a:extLst>
          </p:cNvPr>
          <p:cNvSpPr txBox="1"/>
          <p:nvPr/>
        </p:nvSpPr>
        <p:spPr>
          <a:xfrm>
            <a:off x="650929" y="6447295"/>
            <a:ext cx="245260" cy="123111"/>
          </a:xfrm>
          <a:prstGeom prst="rect">
            <a:avLst/>
          </a:prstGeom>
          <a:noFill/>
        </p:spPr>
        <p:txBody>
          <a:bodyPr wrap="none" lIns="0" tIns="0" rIns="0" bIns="0" rtlCol="0">
            <a:spAutoFit/>
          </a:bodyPr>
          <a:lstStyle/>
          <a:p>
            <a:r>
              <a:rPr lang="en-US" sz="800" b="1" dirty="0"/>
              <a:t>KEY:</a:t>
            </a:r>
          </a:p>
        </p:txBody>
      </p:sp>
      <p:graphicFrame>
        <p:nvGraphicFramePr>
          <p:cNvPr id="8" name="Table 7">
            <a:extLst>
              <a:ext uri="{FF2B5EF4-FFF2-40B4-BE49-F238E27FC236}">
                <a16:creationId xmlns:a16="http://schemas.microsoft.com/office/drawing/2014/main" id="{89AEF7EB-4D83-1BE8-2F26-6E9FD236849F}"/>
              </a:ext>
            </a:extLst>
          </p:cNvPr>
          <p:cNvGraphicFramePr>
            <a:graphicFrameLocks noGrp="1"/>
          </p:cNvGraphicFramePr>
          <p:nvPr>
            <p:extLst>
              <p:ext uri="{D42A27DB-BD31-4B8C-83A1-F6EECF244321}">
                <p14:modId xmlns:p14="http://schemas.microsoft.com/office/powerpoint/2010/main" val="3528169010"/>
              </p:ext>
            </p:extLst>
          </p:nvPr>
        </p:nvGraphicFramePr>
        <p:xfrm>
          <a:off x="981124" y="6389072"/>
          <a:ext cx="4937760" cy="274320"/>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1056657819"/>
                    </a:ext>
                  </a:extLst>
                </a:gridCol>
                <a:gridCol w="987552">
                  <a:extLst>
                    <a:ext uri="{9D8B030D-6E8A-4147-A177-3AD203B41FA5}">
                      <a16:colId xmlns:a16="http://schemas.microsoft.com/office/drawing/2014/main" val="2651911431"/>
                    </a:ext>
                  </a:extLst>
                </a:gridCol>
                <a:gridCol w="987552">
                  <a:extLst>
                    <a:ext uri="{9D8B030D-6E8A-4147-A177-3AD203B41FA5}">
                      <a16:colId xmlns:a16="http://schemas.microsoft.com/office/drawing/2014/main" val="2662389747"/>
                    </a:ext>
                  </a:extLst>
                </a:gridCol>
                <a:gridCol w="987552">
                  <a:extLst>
                    <a:ext uri="{9D8B030D-6E8A-4147-A177-3AD203B41FA5}">
                      <a16:colId xmlns:a16="http://schemas.microsoft.com/office/drawing/2014/main" val="1522450527"/>
                    </a:ext>
                  </a:extLst>
                </a:gridCol>
                <a:gridCol w="987552">
                  <a:extLst>
                    <a:ext uri="{9D8B030D-6E8A-4147-A177-3AD203B41FA5}">
                      <a16:colId xmlns:a16="http://schemas.microsoft.com/office/drawing/2014/main" val="2855841524"/>
                    </a:ext>
                  </a:extLst>
                </a:gridCol>
              </a:tblGrid>
              <a:tr h="236454">
                <a:tc>
                  <a:txBody>
                    <a:bodyPr/>
                    <a:lstStyle/>
                    <a:p>
                      <a:r>
                        <a:rPr lang="en-US" sz="600" b="1" dirty="0">
                          <a:solidFill>
                            <a:schemeClr val="tx1">
                              <a:lumMod val="75000"/>
                              <a:lumOff val="25000"/>
                            </a:schemeClr>
                          </a:solidFill>
                        </a:rPr>
                        <a:t>Rapid Abstract Session</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3F9DC"/>
                    </a:solidFill>
                  </a:tcPr>
                </a:tc>
                <a:tc>
                  <a:txBody>
                    <a:bodyPr/>
                    <a:lstStyle/>
                    <a:p>
                      <a:r>
                        <a:rPr lang="en-US" sz="600" b="1" dirty="0">
                          <a:solidFill>
                            <a:schemeClr val="tx1">
                              <a:lumMod val="75000"/>
                              <a:lumOff val="25000"/>
                            </a:schemeClr>
                          </a:solidFill>
                        </a:rPr>
                        <a:t>Education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US" sz="600" b="1" dirty="0">
                          <a:solidFill>
                            <a:schemeClr val="tx1">
                              <a:lumMod val="75000"/>
                              <a:lumOff val="25000"/>
                            </a:schemeClr>
                          </a:solidFill>
                        </a:rPr>
                        <a:t>Case Based Panel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r>
                        <a:rPr lang="en-US" sz="600" b="1" dirty="0">
                          <a:solidFill>
                            <a:schemeClr val="tx1">
                              <a:lumMod val="75000"/>
                              <a:lumOff val="25000"/>
                            </a:schemeClr>
                          </a:solidFill>
                        </a:rPr>
                        <a:t>Poster Discussion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600" b="1" dirty="0">
                          <a:solidFill>
                            <a:schemeClr val="tx1">
                              <a:lumMod val="75000"/>
                              <a:lumOff val="25000"/>
                            </a:schemeClr>
                          </a:solidFill>
                        </a:rPr>
                        <a:t>Poster Session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36347854"/>
                  </a:ext>
                </a:extLst>
              </a:tr>
            </a:tbl>
          </a:graphicData>
        </a:graphic>
      </p:graphicFrame>
    </p:spTree>
    <p:extLst>
      <p:ext uri="{BB962C8B-B14F-4D97-AF65-F5344CB8AC3E}">
        <p14:creationId xmlns:p14="http://schemas.microsoft.com/office/powerpoint/2010/main" val="3718435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2/4 [2]&quot; Source=&quot;Harvey 4&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3/4 [3]&quot; Source=&quot;Harvey 4&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4/4 [4]&quot; Source=&quot;Harvey 4&quot; /&g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0QIX98gRlKKlkaNft2S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Nh5w97_.YnAoHfuKsEJeQ"/>
</p:tagLst>
</file>

<file path=ppt/tags/tag4.xml><?xml version="1.0" encoding="utf-8"?>
<p:tagLst xmlns:a="http://schemas.openxmlformats.org/drawingml/2006/main" xmlns:r="http://schemas.openxmlformats.org/officeDocument/2006/relationships" xmlns:p="http://schemas.openxmlformats.org/presentationml/2006/main">
  <p:tag name="AS_UNIQUEID" val="3182"/>
</p:tagLst>
</file>

<file path=ppt/tags/tag5.xml><?xml version="1.0" encoding="utf-8"?>
<p:tagLst xmlns:a="http://schemas.openxmlformats.org/drawingml/2006/main" xmlns:r="http://schemas.openxmlformats.org/officeDocument/2006/relationships" xmlns:p="http://schemas.openxmlformats.org/presentationml/2006/main">
  <p:tag name="AS_UNIQUEID" val="3183"/>
</p:tagLst>
</file>

<file path=ppt/tags/tag6.xml><?xml version="1.0" encoding="utf-8"?>
<p:tagLst xmlns:a="http://schemas.openxmlformats.org/drawingml/2006/main" xmlns:r="http://schemas.openxmlformats.org/officeDocument/2006/relationships" xmlns:p="http://schemas.openxmlformats.org/presentationml/2006/main">
  <p:tag name="AS_UNIQUEID" val="3188"/>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4&quot; Source=&quot;Harvey 4&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0/4 [0]&quot; Source=&quot;Harvey 4&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f8b9a6f2-e365-4b8d-af1e-d670a273f155&quot; IsConsolidated=&quot;False&quot; IsTopLevel=&quot;False&quot; Layer=&quot;Harvey 1/4 [1]&quot; Source=&quot;Harvey 4&quot; /&gt;"/>
</p:tagLst>
</file>

<file path=ppt/theme/theme1.xml><?xml version="1.0" encoding="utf-8"?>
<a:theme xmlns:a="http://schemas.openxmlformats.org/drawingml/2006/main" name="Blank">
  <a:themeElements>
    <a:clrScheme name="Genmab 2017">
      <a:dk1>
        <a:sysClr val="windowText" lastClr="000000"/>
      </a:dk1>
      <a:lt1>
        <a:sysClr val="window" lastClr="FFFFFF"/>
      </a:lt1>
      <a:dk2>
        <a:srgbClr val="FACCDA"/>
      </a:dk2>
      <a:lt2>
        <a:srgbClr val="7BD1EB"/>
      </a:lt2>
      <a:accent1>
        <a:srgbClr val="009D94"/>
      </a:accent1>
      <a:accent2>
        <a:srgbClr val="BDE8F5"/>
      </a:accent2>
      <a:accent3>
        <a:srgbClr val="B3B4B6"/>
      </a:accent3>
      <a:accent4>
        <a:srgbClr val="E40046"/>
      </a:accent4>
      <a:accent5>
        <a:srgbClr val="B3E2DF"/>
      </a:accent5>
      <a:accent6>
        <a:srgbClr val="818285"/>
      </a:accent6>
      <a:hlink>
        <a:srgbClr val="009890"/>
      </a:hlink>
      <a:folHlink>
        <a:srgbClr val="000000"/>
      </a:folHlink>
    </a:clrScheme>
    <a:fontScheme name="Genmab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RAFT revised template.potx" id="{A7F79291-72E9-48A7-B1DC-C8381F020B0E}" vid="{5D8E6B87-9AEB-45B4-A6B3-E9CB0D3FCE5A}"/>
    </a:ext>
  </a:extLst>
</a:theme>
</file>

<file path=ppt/theme/theme2.xml><?xml version="1.0" encoding="utf-8"?>
<a:theme xmlns:a="http://schemas.openxmlformats.org/drawingml/2006/main" name="Genmab PowerPoint template_format 16_9_vs.1.1">
  <a:themeElements>
    <a:clrScheme name="Genmab 2017">
      <a:dk1>
        <a:sysClr val="windowText" lastClr="000000"/>
      </a:dk1>
      <a:lt1>
        <a:sysClr val="window" lastClr="FFFFFF"/>
      </a:lt1>
      <a:dk2>
        <a:srgbClr val="FACCDA"/>
      </a:dk2>
      <a:lt2>
        <a:srgbClr val="7BD1EB"/>
      </a:lt2>
      <a:accent1>
        <a:srgbClr val="009D94"/>
      </a:accent1>
      <a:accent2>
        <a:srgbClr val="BDE8F5"/>
      </a:accent2>
      <a:accent3>
        <a:srgbClr val="B3B4B6"/>
      </a:accent3>
      <a:accent4>
        <a:srgbClr val="E40046"/>
      </a:accent4>
      <a:accent5>
        <a:srgbClr val="B3E2DF"/>
      </a:accent5>
      <a:accent6>
        <a:srgbClr val="818285"/>
      </a:accent6>
      <a:hlink>
        <a:srgbClr val="009890"/>
      </a:hlink>
      <a:folHlink>
        <a:srgbClr val="000000"/>
      </a:folHlink>
    </a:clrScheme>
    <a:fontScheme name="Genmab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t"/>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RAFT revised template.potx" id="{A7F79291-72E9-48A7-B1DC-C8381F020B0E}" vid="{5D8E6B87-9AEB-45B4-A6B3-E9CB0D3FCE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TotalTime>
  <Words>3635</Words>
  <Application>Microsoft Macintosh PowerPoint</Application>
  <PresentationFormat>Widescreen</PresentationFormat>
  <Paragraphs>638</Paragraphs>
  <Slides>11</Slides>
  <Notes>9</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Blank</vt:lpstr>
      <vt:lpstr>Genmab PowerPoint template_format 16_9_vs.1.1</vt:lpstr>
      <vt:lpstr>think-cell Slide</vt:lpstr>
      <vt:lpstr>ASCO 2023 Planner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ASH22 Planning</dc:title>
  <dc:creator>Raj Shah</dc:creator>
  <cp:lastModifiedBy>Valentina Perez</cp:lastModifiedBy>
  <cp:revision>82</cp:revision>
  <dcterms:created xsi:type="dcterms:W3CDTF">2022-09-16T19:50:17Z</dcterms:created>
  <dcterms:modified xsi:type="dcterms:W3CDTF">2023-03-16T17:46:17Z</dcterms:modified>
</cp:coreProperties>
</file>